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310" r:id="rId2"/>
    <p:sldId id="296" r:id="rId3"/>
    <p:sldId id="297" r:id="rId4"/>
    <p:sldId id="298" r:id="rId5"/>
    <p:sldId id="325" r:id="rId6"/>
    <p:sldId id="299" r:id="rId7"/>
    <p:sldId id="330" r:id="rId8"/>
    <p:sldId id="303" r:id="rId9"/>
    <p:sldId id="304" r:id="rId10"/>
    <p:sldId id="302" r:id="rId11"/>
    <p:sldId id="306" r:id="rId12"/>
    <p:sldId id="309" r:id="rId13"/>
    <p:sldId id="311" r:id="rId14"/>
    <p:sldId id="314" r:id="rId15"/>
    <p:sldId id="317" r:id="rId16"/>
    <p:sldId id="319" r:id="rId17"/>
    <p:sldId id="321" r:id="rId18"/>
    <p:sldId id="322" r:id="rId19"/>
    <p:sldId id="320" r:id="rId20"/>
    <p:sldId id="283" r:id="rId21"/>
    <p:sldId id="269" r:id="rId2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3300"/>
    <a:srgbClr val="0000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5" autoAdjust="0"/>
    <p:restoredTop sz="94824" autoAdjust="0"/>
  </p:normalViewPr>
  <p:slideViewPr>
    <p:cSldViewPr>
      <p:cViewPr>
        <p:scale>
          <a:sx n="100" d="100"/>
          <a:sy n="100" d="100"/>
        </p:scale>
        <p:origin x="-498" y="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fld id="{FF87AE5C-C246-4DCD-81AE-C08A1E89F6B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87A60F-0A4E-450E-98FB-9DF2D630B520}" type="slidenum">
              <a:rPr lang="ru-RU"/>
              <a:pPr/>
              <a:t>10</a:t>
            </a:fld>
            <a:endParaRPr lang="ru-RU"/>
          </a:p>
        </p:txBody>
      </p:sp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E1D4C-9570-4DCB-AC0B-A42E70E22790}" type="slidenum">
              <a:rPr lang="ru-RU"/>
              <a:pPr/>
              <a:t>11</a:t>
            </a:fld>
            <a:endParaRPr lang="ru-RU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3275"/>
            <a:ext cx="5346700" cy="4008438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0000"/>
                </a:solidFill>
              </a:rPr>
              <a:t>L0.</a:t>
            </a:r>
          </a:p>
          <a:p>
            <a:r>
              <a:rPr lang="en-GB" b="1" dirty="0" err="1">
                <a:solidFill>
                  <a:srgbClr val="000000"/>
                </a:solidFill>
              </a:rPr>
              <a:t>Расстояние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от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оси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пучков</a:t>
            </a:r>
            <a:r>
              <a:rPr lang="en-GB" b="1" dirty="0">
                <a:solidFill>
                  <a:srgbClr val="000000"/>
                </a:solidFill>
              </a:rPr>
              <a:t> – 15.7 </a:t>
            </a:r>
            <a:r>
              <a:rPr lang="en-GB" b="1" dirty="0" err="1">
                <a:solidFill>
                  <a:srgbClr val="000000"/>
                </a:solidFill>
              </a:rPr>
              <a:t>мм</a:t>
            </a:r>
            <a:endParaRPr lang="en-GB" b="1" dirty="0">
              <a:solidFill>
                <a:srgbClr val="000000"/>
              </a:solidFill>
            </a:endParaRPr>
          </a:p>
          <a:p>
            <a:r>
              <a:rPr lang="en-GB" b="1" dirty="0" err="1">
                <a:solidFill>
                  <a:srgbClr val="000000"/>
                </a:solidFill>
              </a:rPr>
              <a:t>Более</a:t>
            </a:r>
            <a:r>
              <a:rPr lang="en-GB" b="1" dirty="0">
                <a:solidFill>
                  <a:srgbClr val="000000"/>
                </a:solidFill>
              </a:rPr>
              <a:t> 30 </a:t>
            </a:r>
            <a:r>
              <a:rPr lang="en-GB" b="1" dirty="0" err="1">
                <a:solidFill>
                  <a:srgbClr val="000000"/>
                </a:solidFill>
              </a:rPr>
              <a:t>тыс</a:t>
            </a:r>
            <a:r>
              <a:rPr lang="en-GB" b="1" dirty="0">
                <a:solidFill>
                  <a:srgbClr val="000000"/>
                </a:solidFill>
              </a:rPr>
              <a:t>. </a:t>
            </a:r>
            <a:r>
              <a:rPr lang="en-GB" b="1" dirty="0" err="1">
                <a:solidFill>
                  <a:srgbClr val="000000"/>
                </a:solidFill>
              </a:rPr>
              <a:t>каналов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электроники</a:t>
            </a:r>
            <a:r>
              <a:rPr lang="en-GB" b="1" dirty="0">
                <a:solidFill>
                  <a:srgbClr val="000000"/>
                </a:solidFill>
              </a:rPr>
              <a:t> с </a:t>
            </a:r>
            <a:r>
              <a:rPr lang="en-GB" b="1" dirty="0" err="1">
                <a:solidFill>
                  <a:srgbClr val="000000"/>
                </a:solidFill>
              </a:rPr>
              <a:t>шагом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считывания</a:t>
            </a:r>
            <a:r>
              <a:rPr lang="en-GB" b="1" dirty="0">
                <a:solidFill>
                  <a:srgbClr val="000000"/>
                </a:solidFill>
              </a:rPr>
              <a:t> 56 </a:t>
            </a:r>
            <a:r>
              <a:rPr lang="en-GB" b="1" dirty="0" err="1">
                <a:solidFill>
                  <a:srgbClr val="000000"/>
                </a:solidFill>
              </a:rPr>
              <a:t>мкм</a:t>
            </a:r>
            <a:r>
              <a:rPr lang="en-GB" b="1" dirty="0">
                <a:solidFill>
                  <a:srgbClr val="00000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4283818" y="10157224"/>
            <a:ext cx="3275859" cy="53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8" tIns="52144" rIns="104288" bIns="52144"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400"/>
              <a:pPr algn="r" eaLnBrk="0" hangingPunct="0"/>
              <a:t>12</a:t>
            </a:fld>
            <a:endParaRPr lang="en-GB" sz="14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E96D99-E82E-4752-937C-D1557086B12B}" type="slidenum">
              <a:rPr lang="ru-RU"/>
              <a:pPr/>
              <a:t>13</a:t>
            </a:fld>
            <a:endParaRPr lang="ru-RU"/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281488" y="10155238"/>
            <a:ext cx="3263900" cy="522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01183A2-ED99-4C56-A30E-2CF1B027C7AB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281488" y="10155238"/>
            <a:ext cx="3267075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78A2832-6999-4C68-B957-6B429C2CA3B7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5012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F258B6C-E053-478F-8AB6-D6AC3F41A1A8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790C0CA-069E-47EC-9DFC-4A4BF534CA09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819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Заметки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CD257B-B94B-4EF5-8D16-85F4AFBA2342}" type="slidenum">
              <a:rPr lang="ru-RU"/>
              <a:pPr/>
              <a:t>14</a:t>
            </a:fld>
            <a:endParaRPr lang="ru-RU"/>
          </a:p>
        </p:txBody>
      </p:sp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281488" y="10155238"/>
            <a:ext cx="3263900" cy="522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85DA05E-155B-4D09-ACF4-CAC979A85D73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281488" y="10155238"/>
            <a:ext cx="3267075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9714F20-C91A-4E9D-9C83-5E5C2D335D10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5012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C73F44F-B1A1-4B44-A57E-A396D1BE0063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D302962-EE2A-46F8-B842-B96F2E0D722E}" type="slidenum">
              <a:rPr lang="ru-RU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ru-RU" sz="12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9221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906901-35FD-4D3B-B844-309A6DDE53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94C82A-A2DD-4CE2-BBEF-99678FBA8B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118BED-DE50-4BE2-95F7-F22EF33DC4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C95E8A88-991F-4B31-B1A9-233DD3760C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8CC5D0-C880-402B-8BE1-C70A87BCE6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96BF34-B356-4E02-9333-F2B17CFF8B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F00678-06A5-4A54-81CB-104B4E3336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4ED55B-BE46-43B6-A8B8-8DABF12CDB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5A6512-34A2-488B-8FD3-06DEC2085C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A7A5BF-2B0A-4EB4-B424-A0A8951232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CAFE8E-C881-40DE-B57C-1A4EBF9D3F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E7F53C-28EF-4632-A67B-BE7F500D39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fld id="{554EEE91-D218-4A5E-A649-A625783BA5C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aliceinfo.cern.ch/static/Pictures/pictures_High_Resolution/wwwFirstPbPb/ev4796_RPhi.p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w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wmf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848" y="395461"/>
            <a:ext cx="868378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Физика частиц (Физика высоких энергий)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36056" y="1115541"/>
            <a:ext cx="3986669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                 Э.Э. Боос 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ОЭФВЭ</a:t>
            </a:r>
            <a:r>
              <a:rPr lang="en-US" sz="2000" b="1" dirty="0" smtClean="0">
                <a:solidFill>
                  <a:srgbClr val="00B050"/>
                </a:solidFill>
              </a:rPr>
              <a:t>/</a:t>
            </a:r>
            <a:r>
              <a:rPr lang="ru-RU" sz="2000" b="1" dirty="0" smtClean="0">
                <a:solidFill>
                  <a:srgbClr val="00B050"/>
                </a:solidFill>
              </a:rPr>
              <a:t>ОТФВЭ    НИИЯФ МГУ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808" y="1907629"/>
            <a:ext cx="9145016" cy="149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Исследование структуры микромира на сверхмалых расстояниях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(до 10</a:t>
            </a:r>
            <a:r>
              <a:rPr lang="ru-RU" sz="2000" b="1" baseline="30000" dirty="0" smtClean="0">
                <a:solidFill>
                  <a:srgbClr val="C00000"/>
                </a:solidFill>
              </a:rPr>
              <a:t>-18</a:t>
            </a:r>
            <a:r>
              <a:rPr lang="ru-RU" sz="2000" b="1" dirty="0" smtClean="0">
                <a:solidFill>
                  <a:srgbClr val="C00000"/>
                </a:solidFill>
              </a:rPr>
              <a:t> см)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Основная информация  в процессах столкновений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на ускорителях и </a:t>
            </a:r>
            <a:r>
              <a:rPr lang="ru-RU" sz="2000" b="1" dirty="0" err="1" smtClean="0">
                <a:solidFill>
                  <a:srgbClr val="C00000"/>
                </a:solidFill>
              </a:rPr>
              <a:t>коллайдерах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 cstate="print"/>
          <a:srcRect l="5376" r="5376"/>
          <a:stretch>
            <a:fillRect/>
          </a:stretch>
        </p:blipFill>
        <p:spPr>
          <a:xfrm>
            <a:off x="359792" y="3524466"/>
            <a:ext cx="2660679" cy="1695531"/>
          </a:xfrm>
          <a:prstGeom prst="rect">
            <a:avLst/>
          </a:prstGeom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384128" y="3419797"/>
            <a:ext cx="2448272" cy="1944216"/>
            <a:chOff x="3910051" y="1897799"/>
            <a:chExt cx="2772090" cy="2293201"/>
          </a:xfrm>
        </p:grpSpPr>
        <p:pic>
          <p:nvPicPr>
            <p:cNvPr id="7" name="Picture 13" descr="1112301_0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0051" y="1981799"/>
              <a:ext cx="2719468" cy="2209201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717936" y="1897799"/>
              <a:ext cx="964205" cy="3712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00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ATLAS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336456" y="3563813"/>
            <a:ext cx="3096344" cy="1674366"/>
            <a:chOff x="609600" y="4346290"/>
            <a:chExt cx="3276600" cy="1673510"/>
          </a:xfrm>
        </p:grpSpPr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609600" y="4346290"/>
              <a:ext cx="3276600" cy="1673510"/>
              <a:chOff x="609600" y="4346290"/>
              <a:chExt cx="3276600" cy="1673510"/>
            </a:xfrm>
          </p:grpSpPr>
          <p:pic>
            <p:nvPicPr>
              <p:cNvPr id="12" name="Picture 22" descr="Screen Shot 2012-03-23 at 22.18.33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9600" y="4346290"/>
                <a:ext cx="3276600" cy="1673510"/>
              </a:xfrm>
              <a:prstGeom prst="rect">
                <a:avLst/>
              </a:prstGeom>
              <a:effectLst>
                <a:outerShdw blurRad="38100" dist="38100" dir="2700000">
                  <a:srgbClr val="000000"/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86083" y="4419202"/>
                <a:ext cx="949084" cy="3715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LHCb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04595" y="5604895"/>
              <a:ext cx="1480989" cy="3715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6600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B</a:t>
              </a:r>
              <a:r>
                <a:rPr lang="en-GB" sz="1600" baseline="30000" dirty="0">
                  <a:solidFill>
                    <a:srgbClr val="6600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o</a:t>
              </a:r>
              <a:r>
                <a:rPr lang="en-GB" sz="1600" baseline="-25000" dirty="0">
                  <a:solidFill>
                    <a:srgbClr val="6600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s</a:t>
              </a:r>
              <a:r>
                <a:rPr lang="en-GB" sz="1600" dirty="0">
                  <a:solidFill>
                    <a:srgbClr val="6600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 </a:t>
              </a:r>
              <a:r>
                <a:rPr lang="en-US" sz="1600" dirty="0">
                  <a:solidFill>
                    <a:srgbClr val="6600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sym typeface="Wingdings"/>
                </a:rPr>
                <a:t> μ+μ−</a:t>
              </a:r>
              <a:endParaRPr lang="en-GB" sz="1600" dirty="0">
                <a:solidFill>
                  <a:srgbClr val="660066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6048424" y="5580037"/>
            <a:ext cx="2592387" cy="1849438"/>
            <a:chOff x="5486400" y="4731568"/>
            <a:chExt cx="2640110" cy="1774000"/>
          </a:xfrm>
        </p:grpSpPr>
        <p:pic>
          <p:nvPicPr>
            <p:cNvPr id="15" name="Picture 11" descr="ev4796_RPhismall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6400" y="4731568"/>
              <a:ext cx="2640110" cy="1725272"/>
            </a:xfrm>
            <a:prstGeom prst="rect">
              <a:avLst/>
            </a:prstGeom>
            <a:noFill/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495236" y="6135540"/>
              <a:ext cx="1631274" cy="370028"/>
            </a:xfrm>
            <a:prstGeom prst="rect">
              <a:avLst/>
            </a:prstGeom>
            <a:solidFill>
              <a:srgbClr val="7AA5BF">
                <a:alpha val="57000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33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ALICE: </a:t>
              </a:r>
              <a:r>
                <a:rPr lang="en-GB" sz="1600" dirty="0" err="1">
                  <a:solidFill>
                    <a:srgbClr val="0033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Pb-Pb</a:t>
              </a:r>
              <a:r>
                <a:rPr lang="en-GB" sz="1600" dirty="0">
                  <a:solidFill>
                    <a:srgbClr val="0033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 </a:t>
              </a: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7944" y="5580037"/>
            <a:ext cx="2665339" cy="184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20650"/>
            <a:ext cx="6119813" cy="2382838"/>
          </a:xfrm>
          <a:ln/>
        </p:spPr>
        <p:txBody>
          <a:bodyPr tIns="2304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600" b="1" dirty="0" smtClean="0"/>
              <a:t>Эксперимент </a:t>
            </a:r>
            <a:r>
              <a:rPr lang="ru-RU" sz="2600" b="1" dirty="0">
                <a:solidFill>
                  <a:srgbClr val="FF0000"/>
                </a:solidFill>
              </a:rPr>
              <a:t>ZEUS</a:t>
            </a:r>
            <a:r>
              <a:rPr lang="ru-RU" sz="2600" b="1" dirty="0"/>
              <a:t> на </a:t>
            </a:r>
            <a:br>
              <a:rPr lang="ru-RU" sz="2600" b="1" dirty="0"/>
            </a:br>
            <a:r>
              <a:rPr lang="ru-RU" sz="2600" b="1" dirty="0" err="1"/>
              <a:t>ep-коллайдере</a:t>
            </a:r>
            <a:r>
              <a:rPr lang="ru-RU" sz="2600" b="1" dirty="0"/>
              <a:t> HERA </a:t>
            </a:r>
            <a:r>
              <a:rPr lang="ru-RU" sz="1800" b="1" dirty="0"/>
              <a:t>( </a:t>
            </a:r>
            <a:r>
              <a:rPr lang="ru-RU" sz="1800" b="1" dirty="0" err="1"/>
              <a:t>DESY,Hamburg</a:t>
            </a:r>
            <a:r>
              <a:rPr lang="ru-RU" sz="1800" b="1" dirty="0"/>
              <a:t> )</a:t>
            </a: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err="1">
                <a:solidFill>
                  <a:srgbClr val="C00000"/>
                </a:solidFill>
              </a:rPr>
              <a:t>c</a:t>
            </a:r>
            <a:r>
              <a:rPr lang="ru-RU" sz="2000" b="1" dirty="0">
                <a:solidFill>
                  <a:srgbClr val="C00000"/>
                </a:solidFill>
              </a:rPr>
              <a:t> 1993г.  член  </a:t>
            </a:r>
            <a:r>
              <a:rPr lang="ru-RU" sz="2000" b="1" dirty="0" err="1">
                <a:solidFill>
                  <a:srgbClr val="C00000"/>
                </a:solidFill>
              </a:rPr>
              <a:t>коллаборации</a:t>
            </a:r>
            <a:r>
              <a:rPr lang="ru-RU" sz="2000" b="1" dirty="0">
                <a:solidFill>
                  <a:srgbClr val="C00000"/>
                </a:solidFill>
              </a:rPr>
              <a:t> ZEUS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(50 институтов из 15 стран 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Европы</a:t>
            </a:r>
            <a:r>
              <a:rPr lang="ru-RU" sz="2000" b="1" dirty="0">
                <a:solidFill>
                  <a:srgbClr val="C00000"/>
                </a:solidFill>
              </a:rPr>
              <a:t>, Америки и Азии)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3" y="2483693"/>
            <a:ext cx="9720262" cy="2952328"/>
          </a:xfrm>
          <a:ln/>
        </p:spPr>
        <p:txBody>
          <a:bodyPr tIns="15840"/>
          <a:lstStyle/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ru-RU" sz="1600" b="1" dirty="0"/>
              <a:t>Создание </a:t>
            </a:r>
            <a:r>
              <a:rPr lang="ru-RU" sz="1600" b="1" dirty="0" err="1"/>
              <a:t>адрон-электронного</a:t>
            </a:r>
            <a:r>
              <a:rPr lang="ru-RU" sz="1600" b="1" dirty="0"/>
              <a:t> сепаратора HES: </a:t>
            </a:r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ru-RU" sz="1200" b="1" dirty="0"/>
              <a:t>~10000 кремниевых полупроводниковых детекторов  с микроэлектроникой считывания общей площадью ~20 м², диаметр ~3м, кол-во каналов ~20000. Крупнейший по площади кремниевый </a:t>
            </a:r>
            <a:r>
              <a:rPr lang="ru-RU" sz="1200" b="1" dirty="0" smtClean="0"/>
              <a:t>детектор</a:t>
            </a:r>
            <a:endParaRPr lang="ru-RU" sz="1200" dirty="0"/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ru-RU" sz="1600" b="1" dirty="0"/>
              <a:t>С 1994 до </a:t>
            </a:r>
            <a:r>
              <a:rPr lang="ru-RU" sz="1600" b="1" dirty="0" smtClean="0"/>
              <a:t>2007 (момента закрытия </a:t>
            </a:r>
            <a:r>
              <a:rPr lang="ru-RU" sz="1600" b="1" dirty="0" err="1" smtClean="0"/>
              <a:t>коллайдера</a:t>
            </a:r>
            <a:r>
              <a:rPr lang="en-US" sz="1600" b="1" dirty="0" smtClean="0"/>
              <a:t> HERA</a:t>
            </a:r>
            <a:r>
              <a:rPr lang="ru-RU" sz="1600" b="1" dirty="0" smtClean="0"/>
              <a:t>  </a:t>
            </a:r>
            <a:r>
              <a:rPr lang="ru-RU" sz="1600" b="1" dirty="0"/>
              <a:t>сотрудники ОЭФВЭ  обеспечивали ежедневную круглосуточную</a:t>
            </a:r>
            <a:r>
              <a:rPr lang="ru-RU" sz="1600" b="1" dirty="0">
                <a:solidFill>
                  <a:srgbClr val="800000"/>
                </a:solidFill>
              </a:rPr>
              <a:t> </a:t>
            </a:r>
            <a:r>
              <a:rPr lang="ru-RU" sz="1600" b="1" dirty="0" smtClean="0"/>
              <a:t>обработку</a:t>
            </a:r>
            <a:r>
              <a:rPr lang="en-US" sz="1600" b="1" dirty="0" smtClean="0"/>
              <a:t>.</a:t>
            </a:r>
            <a:endParaRPr lang="ru-RU" sz="1200" dirty="0"/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ru-RU" sz="1600" b="1" dirty="0"/>
              <a:t>Существенный вклад ОЭФВЭ в исследование дифракционных процессов в </a:t>
            </a:r>
            <a:r>
              <a:rPr lang="ru-RU" sz="1600" b="1" dirty="0" err="1"/>
              <a:t>глубо-неупругих</a:t>
            </a:r>
            <a:r>
              <a:rPr lang="ru-RU" sz="1600" b="1" dirty="0"/>
              <a:t> </a:t>
            </a:r>
            <a:r>
              <a:rPr lang="ru-RU" sz="1600" b="1" dirty="0" err="1"/>
              <a:t>ер-взаимодействиях</a:t>
            </a:r>
            <a:r>
              <a:rPr lang="ru-RU" sz="1600" b="1" dirty="0"/>
              <a:t>, измерение дифракционной компоненты структурной функции протона, изучение рождения векторных мезонов и свойств адронов, содержащих очарованные кварки.</a:t>
            </a:r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ru-RU" sz="1600" b="1" dirty="0" smtClean="0"/>
              <a:t>Приоритетной </a:t>
            </a:r>
            <a:r>
              <a:rPr lang="ru-RU" sz="1600" b="1" dirty="0"/>
              <a:t>задачей исследований на ближайшие годы является объединение экспериментальных данных, полученных двумя установками, H1 и </a:t>
            </a:r>
            <a:r>
              <a:rPr lang="ru-RU" sz="1600" b="1" dirty="0" smtClean="0"/>
              <a:t>ZEUS</a:t>
            </a:r>
            <a:r>
              <a:rPr lang="en-US" sz="1600" b="1" dirty="0" smtClean="0"/>
              <a:t>.</a:t>
            </a:r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endParaRPr lang="en-US" sz="1600" b="1" dirty="0" smtClean="0"/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endParaRPr lang="en-US" sz="1600" b="1" dirty="0" smtClean="0"/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endParaRPr lang="en-US" sz="1600" b="1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464" y="251445"/>
            <a:ext cx="3240360" cy="220866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880" y="5508029"/>
            <a:ext cx="2448024" cy="18014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344" y="5508029"/>
            <a:ext cx="2592288" cy="18290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768" y="0"/>
            <a:ext cx="714654" cy="6941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3312120" y="395461"/>
            <a:ext cx="4272940" cy="11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en-GB" sz="3100" dirty="0" err="1">
                <a:solidFill>
                  <a:srgbClr val="800000"/>
                </a:solidFill>
              </a:rPr>
              <a:t>Коллаборация</a:t>
            </a:r>
            <a:r>
              <a:rPr lang="en-GB" sz="3100" dirty="0">
                <a:solidFill>
                  <a:srgbClr val="800000"/>
                </a:solidFill>
              </a:rPr>
              <a:t> D0:</a:t>
            </a:r>
            <a:r>
              <a:rPr lang="en-GB" dirty="0">
                <a:solidFill>
                  <a:srgbClr val="800000"/>
                </a:solidFill>
              </a:rPr>
              <a:t> </a:t>
            </a:r>
            <a:endParaRPr lang="ru-RU" dirty="0">
              <a:solidFill>
                <a:srgbClr val="800000"/>
              </a:solidFill>
            </a:endParaRPr>
          </a:p>
          <a:p>
            <a:r>
              <a:rPr lang="en-GB" sz="2200" b="1" dirty="0">
                <a:solidFill>
                  <a:srgbClr val="800000"/>
                </a:solidFill>
              </a:rPr>
              <a:t>600 </a:t>
            </a:r>
            <a:r>
              <a:rPr lang="en-GB" sz="2200" b="1" dirty="0" err="1">
                <a:solidFill>
                  <a:srgbClr val="800000"/>
                </a:solidFill>
              </a:rPr>
              <a:t>человек</a:t>
            </a:r>
            <a:r>
              <a:rPr lang="en-GB" sz="2200" b="1" dirty="0">
                <a:solidFill>
                  <a:srgbClr val="800000"/>
                </a:solidFill>
              </a:rPr>
              <a:t>, </a:t>
            </a:r>
            <a:r>
              <a:rPr lang="ru-RU" sz="2200" b="1" dirty="0" smtClean="0">
                <a:solidFill>
                  <a:srgbClr val="800000"/>
                </a:solidFill>
              </a:rPr>
              <a:t> </a:t>
            </a:r>
            <a:r>
              <a:rPr lang="en-GB" sz="2200" b="1" dirty="0" smtClean="0">
                <a:solidFill>
                  <a:srgbClr val="800000"/>
                </a:solidFill>
              </a:rPr>
              <a:t>90 </a:t>
            </a:r>
            <a:r>
              <a:rPr lang="en-GB" sz="2200" b="1" dirty="0" err="1">
                <a:solidFill>
                  <a:srgbClr val="800000"/>
                </a:solidFill>
              </a:rPr>
              <a:t>институтов</a:t>
            </a:r>
            <a:r>
              <a:rPr lang="en-GB" sz="2200" b="1" dirty="0">
                <a:solidFill>
                  <a:srgbClr val="800000"/>
                </a:solidFill>
              </a:rPr>
              <a:t>, </a:t>
            </a:r>
          </a:p>
          <a:p>
            <a:r>
              <a:rPr lang="en-GB" sz="2200" b="1" dirty="0">
                <a:solidFill>
                  <a:srgbClr val="800000"/>
                </a:solidFill>
              </a:rPr>
              <a:t>19 </a:t>
            </a:r>
            <a:r>
              <a:rPr lang="en-GB" sz="2200" b="1" dirty="0" err="1">
                <a:solidFill>
                  <a:srgbClr val="800000"/>
                </a:solidFill>
              </a:rPr>
              <a:t>стран</a:t>
            </a:r>
            <a:endParaRPr lang="ru-RU" sz="2200" b="1" dirty="0">
              <a:solidFill>
                <a:srgbClr val="800000"/>
              </a:solidFill>
            </a:endParaRPr>
          </a:p>
        </p:txBody>
      </p:sp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92" y="251445"/>
            <a:ext cx="2698667" cy="20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591" name="Text Box 15"/>
          <p:cNvSpPr txBox="1">
            <a:spLocks noChangeArrowheads="1"/>
          </p:cNvSpPr>
          <p:nvPr/>
        </p:nvSpPr>
        <p:spPr bwMode="auto">
          <a:xfrm>
            <a:off x="3384128" y="1907629"/>
            <a:ext cx="3554795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Участие НИИЯФ </a:t>
            </a:r>
            <a:r>
              <a:rPr lang="ru-RU" b="1" dirty="0">
                <a:solidFill>
                  <a:srgbClr val="FF3300"/>
                </a:solidFill>
              </a:rPr>
              <a:t>МГУ </a:t>
            </a:r>
            <a:r>
              <a:rPr lang="ru-RU" b="1" dirty="0" smtClean="0">
                <a:solidFill>
                  <a:srgbClr val="FF3300"/>
                </a:solidFill>
              </a:rPr>
              <a:t>с 1990 г.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280592" name="Text Box 16"/>
          <p:cNvSpPr txBox="1">
            <a:spLocks noChangeArrowheads="1"/>
          </p:cNvSpPr>
          <p:nvPr/>
        </p:nvSpPr>
        <p:spPr bwMode="auto">
          <a:xfrm>
            <a:off x="143768" y="4787949"/>
            <a:ext cx="9505056" cy="6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marL="377979" indent="-377979"/>
            <a:r>
              <a:rPr lang="ru-RU" b="1" dirty="0" smtClean="0"/>
              <a:t>Открытие </a:t>
            </a:r>
            <a:r>
              <a:rPr lang="ru-RU" b="1" dirty="0" err="1" smtClean="0"/>
              <a:t>топ-кварка</a:t>
            </a:r>
            <a:r>
              <a:rPr lang="ru-RU" b="1" dirty="0" smtClean="0"/>
              <a:t> в 1995 г.  </a:t>
            </a:r>
          </a:p>
          <a:p>
            <a:pPr marL="377979" indent="-377979"/>
            <a:r>
              <a:rPr lang="ru-RU" b="1" dirty="0" smtClean="0"/>
              <a:t>Открытие процесса</a:t>
            </a:r>
            <a:r>
              <a:rPr lang="ru-RU" b="1" dirty="0"/>
              <a:t> </a:t>
            </a:r>
            <a:r>
              <a:rPr lang="ru-RU" b="1" dirty="0" err="1" smtClean="0"/>
              <a:t>электрослабого</a:t>
            </a:r>
            <a:r>
              <a:rPr lang="ru-RU" b="1" dirty="0" smtClean="0"/>
              <a:t> одиночного рождения </a:t>
            </a:r>
            <a:r>
              <a:rPr lang="ru-RU" b="1" dirty="0" err="1" smtClean="0"/>
              <a:t>топ-кварка</a:t>
            </a:r>
            <a:r>
              <a:rPr lang="ru-RU" b="1" dirty="0" smtClean="0"/>
              <a:t> в 2009 г. </a:t>
            </a:r>
            <a:endParaRPr lang="ru-RU" b="1" dirty="0"/>
          </a:p>
        </p:txBody>
      </p:sp>
      <p:sp>
        <p:nvSpPr>
          <p:cNvPr id="280596" name="Text Box 20"/>
          <p:cNvSpPr txBox="1">
            <a:spLocks noChangeArrowheads="1"/>
          </p:cNvSpPr>
          <p:nvPr/>
        </p:nvSpPr>
        <p:spPr bwMode="auto">
          <a:xfrm>
            <a:off x="0" y="2555701"/>
            <a:ext cx="10080625" cy="6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/>
              <a:t>Вклад в разработку и создание вершинного </a:t>
            </a:r>
            <a:r>
              <a:rPr lang="en-GB" b="1" dirty="0" err="1">
                <a:solidFill>
                  <a:srgbClr val="000000"/>
                </a:solidFill>
              </a:rPr>
              <a:t>кремниевого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</a:rPr>
              <a:t>трекера</a:t>
            </a:r>
            <a:r>
              <a:rPr lang="ru-RU" b="1" dirty="0">
                <a:solidFill>
                  <a:srgbClr val="000000"/>
                </a:solidFill>
              </a:rPr>
              <a:t>,  ключевой         </a:t>
            </a:r>
          </a:p>
          <a:p>
            <a:r>
              <a:rPr lang="ru-RU" b="1" dirty="0">
                <a:solidFill>
                  <a:srgbClr val="000000"/>
                </a:solidFill>
              </a:rPr>
              <a:t>    системы детектора </a:t>
            </a:r>
            <a:r>
              <a:rPr lang="en-US" b="1" dirty="0">
                <a:solidFill>
                  <a:srgbClr val="000000"/>
                </a:solidFill>
              </a:rPr>
              <a:t>D0</a:t>
            </a:r>
            <a:r>
              <a:rPr lang="ru-RU" b="1" dirty="0">
                <a:solidFill>
                  <a:srgbClr val="000000"/>
                </a:solidFill>
              </a:rPr>
              <a:t> для регистрации </a:t>
            </a:r>
            <a:r>
              <a:rPr lang="ru-RU" b="1" dirty="0" err="1">
                <a:solidFill>
                  <a:srgbClr val="000000"/>
                </a:solidFill>
              </a:rPr>
              <a:t>топ-кварка</a:t>
            </a:r>
            <a:r>
              <a:rPr lang="ru-RU" b="1" dirty="0">
                <a:solidFill>
                  <a:srgbClr val="000000"/>
                </a:solidFill>
              </a:rPr>
              <a:t>  по продуктам его распада</a:t>
            </a:r>
            <a:r>
              <a:rPr lang="en-GB" dirty="0"/>
              <a:t> </a:t>
            </a:r>
            <a:endParaRPr lang="ru-RU" dirty="0"/>
          </a:p>
        </p:txBody>
      </p:sp>
      <p:pic>
        <p:nvPicPr>
          <p:cNvPr id="28059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176" y="3131765"/>
            <a:ext cx="2016224" cy="1533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0598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32" y="3203773"/>
            <a:ext cx="1744858" cy="13544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0600" name="Text Box 24"/>
          <p:cNvSpPr txBox="1">
            <a:spLocks noChangeArrowheads="1"/>
          </p:cNvSpPr>
          <p:nvPr/>
        </p:nvSpPr>
        <p:spPr bwMode="auto">
          <a:xfrm>
            <a:off x="2808064" y="3707829"/>
            <a:ext cx="774290" cy="28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ru-RU" sz="1300" b="1" dirty="0" err="1" smtClean="0">
                <a:solidFill>
                  <a:srgbClr val="009900"/>
                </a:solidFill>
              </a:rPr>
              <a:t>Трекер</a:t>
            </a:r>
            <a:endParaRPr lang="ru-RU" sz="1300" b="1" dirty="0">
              <a:solidFill>
                <a:srgbClr val="009900"/>
              </a:solidFill>
            </a:endParaRPr>
          </a:p>
        </p:txBody>
      </p:sp>
      <p:sp>
        <p:nvSpPr>
          <p:cNvPr id="280601" name="Text Box 25"/>
          <p:cNvSpPr txBox="1">
            <a:spLocks noChangeArrowheads="1"/>
          </p:cNvSpPr>
          <p:nvPr/>
        </p:nvSpPr>
        <p:spPr bwMode="auto">
          <a:xfrm>
            <a:off x="0" y="3779837"/>
            <a:ext cx="601101" cy="28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ru-RU" sz="1300" b="1" dirty="0">
                <a:solidFill>
                  <a:srgbClr val="009900"/>
                </a:solidFill>
              </a:rPr>
              <a:t>Диск</a:t>
            </a:r>
          </a:p>
        </p:txBody>
      </p:sp>
      <p:sp>
        <p:nvSpPr>
          <p:cNvPr id="280604" name="Rectangle 28"/>
          <p:cNvSpPr>
            <a:spLocks noChangeArrowheads="1"/>
          </p:cNvSpPr>
          <p:nvPr/>
        </p:nvSpPr>
        <p:spPr bwMode="auto">
          <a:xfrm>
            <a:off x="6768504" y="3635821"/>
            <a:ext cx="2301392" cy="6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r>
              <a:rPr lang="en-GB" sz="1300" b="1" dirty="0" err="1">
                <a:solidFill>
                  <a:srgbClr val="000099"/>
                </a:solidFill>
              </a:rPr>
              <a:t>Более</a:t>
            </a:r>
            <a:r>
              <a:rPr lang="en-GB" sz="1300" b="1" dirty="0">
                <a:solidFill>
                  <a:srgbClr val="000099"/>
                </a:solidFill>
              </a:rPr>
              <a:t> 30 </a:t>
            </a:r>
            <a:r>
              <a:rPr lang="en-GB" sz="1300" b="1" dirty="0" err="1">
                <a:solidFill>
                  <a:srgbClr val="000099"/>
                </a:solidFill>
              </a:rPr>
              <a:t>тыс</a:t>
            </a:r>
            <a:r>
              <a:rPr lang="en-GB" sz="1300" b="1" dirty="0">
                <a:solidFill>
                  <a:srgbClr val="000099"/>
                </a:solidFill>
              </a:rPr>
              <a:t>. </a:t>
            </a:r>
            <a:r>
              <a:rPr lang="en-GB" sz="1300" b="1" dirty="0" err="1">
                <a:solidFill>
                  <a:srgbClr val="000099"/>
                </a:solidFill>
              </a:rPr>
              <a:t>каналов</a:t>
            </a:r>
            <a:r>
              <a:rPr lang="en-GB" sz="1300" b="1" dirty="0">
                <a:solidFill>
                  <a:srgbClr val="000099"/>
                </a:solidFill>
              </a:rPr>
              <a:t> </a:t>
            </a:r>
            <a:r>
              <a:rPr lang="en-GB" sz="1300" b="1" dirty="0" err="1">
                <a:solidFill>
                  <a:srgbClr val="000099"/>
                </a:solidFill>
              </a:rPr>
              <a:t>электроники</a:t>
            </a:r>
            <a:r>
              <a:rPr lang="en-GB" sz="1300" b="1" dirty="0">
                <a:solidFill>
                  <a:srgbClr val="000099"/>
                </a:solidFill>
              </a:rPr>
              <a:t> с </a:t>
            </a:r>
            <a:r>
              <a:rPr lang="en-GB" sz="1300" b="1" dirty="0" err="1">
                <a:solidFill>
                  <a:srgbClr val="000099"/>
                </a:solidFill>
              </a:rPr>
              <a:t>шагом</a:t>
            </a:r>
            <a:r>
              <a:rPr lang="en-GB" sz="1300" b="1" dirty="0">
                <a:solidFill>
                  <a:srgbClr val="000099"/>
                </a:solidFill>
              </a:rPr>
              <a:t> </a:t>
            </a:r>
            <a:r>
              <a:rPr lang="en-GB" sz="1300" b="1" dirty="0" err="1">
                <a:solidFill>
                  <a:srgbClr val="000099"/>
                </a:solidFill>
              </a:rPr>
              <a:t>считывания</a:t>
            </a:r>
            <a:r>
              <a:rPr lang="en-GB" sz="1300" b="1" dirty="0">
                <a:solidFill>
                  <a:srgbClr val="000099"/>
                </a:solidFill>
              </a:rPr>
              <a:t> 56 </a:t>
            </a:r>
            <a:r>
              <a:rPr lang="en-GB" sz="1300" b="1" dirty="0" err="1">
                <a:solidFill>
                  <a:srgbClr val="000099"/>
                </a:solidFill>
              </a:rPr>
              <a:t>мкм</a:t>
            </a:r>
            <a:r>
              <a:rPr lang="en-GB" sz="1300" b="1" dirty="0">
                <a:solidFill>
                  <a:srgbClr val="000099"/>
                </a:solidFill>
              </a:rPr>
              <a:t>.</a:t>
            </a:r>
            <a:endParaRPr lang="ru-RU" sz="1300" b="1" dirty="0">
              <a:solidFill>
                <a:srgbClr val="000099"/>
              </a:solidFill>
            </a:endParaRPr>
          </a:p>
        </p:txBody>
      </p:sp>
      <p:sp>
        <p:nvSpPr>
          <p:cNvPr id="19" name="CustomShape 2"/>
          <p:cNvSpPr/>
          <p:nvPr/>
        </p:nvSpPr>
        <p:spPr>
          <a:xfrm>
            <a:off x="143768" y="5724053"/>
            <a:ext cx="8784728" cy="1728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Завершен анализ всех данных </a:t>
            </a:r>
            <a:r>
              <a:rPr lang="ru-RU" sz="16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 </a:t>
            </a:r>
            <a:r>
              <a:rPr lang="ru-RU" sz="1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энергии 1.96 </a:t>
            </a:r>
            <a:r>
              <a:rPr lang="ru-RU" sz="1600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ТэВ</a:t>
            </a:r>
            <a:r>
              <a:rPr lang="ru-RU" sz="16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</a:p>
          <a:p>
            <a:r>
              <a:rPr lang="ru-RU" sz="16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</a:t>
            </a:r>
            <a:r>
              <a:rPr lang="ru-RU" sz="16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бъединение </a:t>
            </a:r>
            <a:r>
              <a:rPr lang="ru-RU" sz="1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измерений экспериментов D0 и CDF. </a:t>
            </a:r>
            <a:endParaRPr lang="ru-RU" sz="1600" b="1" strike="noStrike" spc="-1" dirty="0" smtClea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σ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s-channel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= 1.29 +0.26 -0.24 (+20% -19% ) 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пб</a:t>
            </a:r>
            <a:endParaRPr lang="ru-RU" sz="16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σ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t-channel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= 2.25 +0.29 -0.31 (+13% -14%) 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пб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6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σ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s+t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channel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= 3.30 +0.52 -0.40 (+16% -12%) 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пб</a:t>
            </a:r>
            <a:endParaRPr lang="ru-RU" sz="16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|Vtb|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= 1.02 +0.06 -0.06; </a:t>
            </a:r>
            <a:r>
              <a:rPr lang="ru-RU" sz="1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|Vtb|</a:t>
            </a:r>
            <a:r>
              <a:rPr lang="ru-RU" sz="1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&gt; 0.92</a:t>
            </a:r>
            <a:r>
              <a:rPr lang="ru-RU" sz="1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ru-RU" sz="1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% CL </a:t>
            </a:r>
            <a:r>
              <a:rPr lang="ru-RU" sz="16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endParaRPr lang="ru-RU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6" cstate="print"/>
          <a:stretch/>
        </p:blipFill>
        <p:spPr>
          <a:xfrm>
            <a:off x="5976416" y="5508029"/>
            <a:ext cx="1512168" cy="1888163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7" cstate="print"/>
          <a:stretch/>
        </p:blipFill>
        <p:spPr>
          <a:xfrm>
            <a:off x="7848624" y="5508029"/>
            <a:ext cx="1944216" cy="1956203"/>
          </a:xfrm>
          <a:prstGeom prst="rect">
            <a:avLst/>
          </a:prstGeom>
          <a:ln>
            <a:noFill/>
          </a:ln>
        </p:spPr>
      </p:pic>
      <p:pic>
        <p:nvPicPr>
          <p:cNvPr id="16" name="Picture 4" descr="01-02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0632" y="179437"/>
            <a:ext cx="1790276" cy="2240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 cstate="print">
            <a:lum bright="-2000" contrast="2000"/>
          </a:blip>
          <a:stretch>
            <a:fillRect/>
          </a:stretch>
        </p:blipFill>
        <p:spPr>
          <a:xfrm>
            <a:off x="-19047" y="-49706"/>
            <a:ext cx="10099672" cy="7573959"/>
          </a:xfrm>
          <a:prstGeom prst="rect">
            <a:avLst/>
          </a:prstGeom>
        </p:spPr>
      </p:pic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4445" y="5123780"/>
            <a:ext cx="3249951" cy="213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-60110" y="1847921"/>
            <a:ext cx="2940182" cy="2687884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3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2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632600" y="4115822"/>
            <a:ext cx="2156134" cy="2017664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8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ALICE</a:t>
              </a:r>
              <a:endParaRPr lang="de-CH" sz="22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4284267" y="755501"/>
            <a:ext cx="2455402" cy="2180406"/>
            <a:chOff x="4224" y="1084"/>
            <a:chExt cx="1403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7140444" y="755501"/>
            <a:ext cx="2940184" cy="2519892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3" cy="200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48586" y="-36587"/>
            <a:ext cx="9300238" cy="836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Основное направление –  </a:t>
            </a:r>
            <a:r>
              <a:rPr lang="ru-RU" sz="2400" b="1" dirty="0" smtClean="0">
                <a:solidFill>
                  <a:schemeClr val="bg1"/>
                </a:solidFill>
              </a:rPr>
              <a:t>Участие в экспериментах на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         Большом </a:t>
            </a:r>
            <a:r>
              <a:rPr lang="ru-RU" sz="2400" b="1" dirty="0" err="1" smtClean="0">
                <a:solidFill>
                  <a:schemeClr val="bg1"/>
                </a:solidFill>
              </a:rPr>
              <a:t>адронном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коллайдере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223888" y="35421"/>
            <a:ext cx="7344815" cy="7402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80" tIns="44842" rIns="90080" bIns="44842"/>
          <a:lstStyle/>
          <a:p>
            <a:pPr algn="ctr" hangingPunct="1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22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Участие сотрудников ОЭФВЭ НИИЯФ МГУ в эксперименте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CMS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(C</a:t>
            </a:r>
            <a:r>
              <a:rPr lang="en-US" sz="2200" b="1" dirty="0" smtClean="0">
                <a:latin typeface="Times New Roman" pitchFamily="16" charset="0"/>
                <a:cs typeface="Times New Roman" pitchFamily="16" charset="0"/>
              </a:rPr>
              <a:t>ompact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M</a:t>
            </a:r>
            <a:r>
              <a:rPr lang="en-US" sz="2200" b="1" dirty="0" err="1" smtClean="0">
                <a:latin typeface="Times New Roman" pitchFamily="16" charset="0"/>
                <a:cs typeface="Times New Roman" pitchFamily="16" charset="0"/>
              </a:rPr>
              <a:t>uon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S</a:t>
            </a:r>
            <a:r>
              <a:rPr lang="en-US" sz="2200" b="1" dirty="0" smtClean="0">
                <a:latin typeface="Times New Roman" pitchFamily="16" charset="0"/>
                <a:cs typeface="Times New Roman" pitchFamily="16" charset="0"/>
              </a:rPr>
              <a:t>olenoid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(с 1993 г.)</a:t>
            </a:r>
            <a:endParaRPr lang="ru-RU" sz="22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306" y="107429"/>
            <a:ext cx="797756" cy="76902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1235" y="107429"/>
            <a:ext cx="983613" cy="5830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9017" y="2528642"/>
            <a:ext cx="5346582" cy="48515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9207" tIns="49604" rIns="99207" bIns="49604"/>
          <a:lstStyle/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>
                <a:solidFill>
                  <a:srgbClr val="0000FF"/>
                </a:solidFill>
                <a:latin typeface="Times New Roman" pitchFamily="16" charset="0"/>
                <a:cs typeface="Times New Roman" pitchFamily="16" charset="0"/>
              </a:rPr>
              <a:t>Основные направления работы:</a:t>
            </a: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1997-2007, 2013-… </a:t>
            </a:r>
            <a:r>
              <a:rPr lang="ru-RU" sz="15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создание и модернизация переднего (HF)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калориметра</a:t>
            </a: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2002-2005, 2009-…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калибровка </a:t>
            </a:r>
            <a:r>
              <a:rPr lang="ru-RU" sz="1500" b="1" dirty="0" err="1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адронного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калориметра</a:t>
            </a: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1997-…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создание,  эксплуатация и модернизация системы радиационных мониторов HF RADMON</a:t>
            </a: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2000-…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моделирование и измерение  магнитного поля</a:t>
            </a: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sz="15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2006-…</a:t>
            </a:r>
            <a:r>
              <a:rPr lang="ru-RU" sz="15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участие в работах по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созданию и эксплуатации калориметра CASTOR</a:t>
            </a: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2002-</a:t>
            </a:r>
            <a:r>
              <a:rPr lang="ru-RU" sz="15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…</a:t>
            </a:r>
            <a:r>
              <a:rPr lang="ru-RU" sz="15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компьютерная поддержка CMS </a:t>
            </a:r>
            <a:r>
              <a:rPr lang="en-US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GRID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 НИИЯФ (</a:t>
            </a:r>
            <a:r>
              <a:rPr lang="en-US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Tier 2 )</a:t>
            </a: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Blip>
                <a:blip r:embed="rId5"/>
              </a:buBlip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2009-…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участие в дежурствах на CMS, в том числе на базе удаленного операционного центра в НИИЯФ МГУ</a:t>
            </a: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      </a:t>
            </a:r>
            <a:r>
              <a:rPr lang="en-US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                      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(</a:t>
            </a:r>
            <a:r>
              <a:rPr lang="en-US" sz="15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ROC MSU)</a:t>
            </a:r>
            <a:endParaRPr lang="ru-RU" sz="15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15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768" y="1115541"/>
            <a:ext cx="2180330" cy="14148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6376" y="2339677"/>
            <a:ext cx="1914619" cy="14104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4528" y="2843733"/>
            <a:ext cx="1904118" cy="140169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439912" y="827509"/>
            <a:ext cx="7299819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В </a:t>
            </a:r>
            <a:r>
              <a:rPr lang="en-US" sz="1400" b="1" dirty="0" smtClean="0">
                <a:solidFill>
                  <a:srgbClr val="00B050"/>
                </a:solidFill>
              </a:rPr>
              <a:t>CMS </a:t>
            </a:r>
            <a:r>
              <a:rPr lang="ru-RU" sz="1400" b="1" dirty="0" smtClean="0">
                <a:solidFill>
                  <a:srgbClr val="00B050"/>
                </a:solidFill>
              </a:rPr>
              <a:t> </a:t>
            </a:r>
            <a:r>
              <a:rPr lang="ru-RU" sz="14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~</a:t>
            </a:r>
            <a:r>
              <a:rPr lang="ru-RU" sz="1400" b="1" dirty="0" smtClean="0">
                <a:solidFill>
                  <a:srgbClr val="00B050"/>
                </a:solidFill>
              </a:rPr>
              <a:t>2300  авторов из  167 институтов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15 авторов, 11 оплачиваемых авторских мест, всего около 35 сотрудников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 МГУ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48024" y="1331565"/>
            <a:ext cx="7632601" cy="10164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0000"/>
              </a:lnSpc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6" charset="0"/>
                <a:cs typeface="Times New Roman" pitchFamily="16" charset="0"/>
              </a:rPr>
              <a:t>                                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6" charset="0"/>
                <a:cs typeface="Times New Roman" pitchFamily="16" charset="0"/>
              </a:rPr>
              <a:t>Разработкa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 pitchFamily="16" charset="0"/>
                <a:cs typeface="Times New Roman" pitchFamily="16" charset="0"/>
              </a:rPr>
              <a:t>физической программы:</a:t>
            </a: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“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Compact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Muon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Solenoid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: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Technical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proposal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“, CERN, LHCC-94-38, 1994. </a:t>
            </a: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“CMS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: TDR v.2: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Addendum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on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High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Density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QCD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with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Heavy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Ions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“,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                    J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Phys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G 34 (2007) 2307  (</a:t>
            </a:r>
            <a:r>
              <a:rPr lang="ru-RU" b="1" dirty="0">
                <a:solidFill>
                  <a:srgbClr val="008080"/>
                </a:solidFill>
                <a:latin typeface="Times New Roman" pitchFamily="16" charset="0"/>
                <a:cs typeface="Times New Roman" pitchFamily="16" charset="0"/>
              </a:rPr>
              <a:t>3 из 14 редакторов – из НИИЯФ МГУ</a:t>
            </a:r>
            <a:r>
              <a:rPr lang="ru-RU" sz="1500" b="1" i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ru-RU" sz="1500" b="1" i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2640" y="4139877"/>
            <a:ext cx="1714666" cy="13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/>
          <p:cNvCxnSpPr/>
          <p:nvPr/>
        </p:nvCxnSpPr>
        <p:spPr bwMode="auto">
          <a:xfrm flipV="1">
            <a:off x="4032200" y="3851845"/>
            <a:ext cx="4104456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Прямая со стрелкой 21"/>
          <p:cNvCxnSpPr/>
          <p:nvPr/>
        </p:nvCxnSpPr>
        <p:spPr bwMode="auto">
          <a:xfrm flipV="1">
            <a:off x="2520032" y="4931965"/>
            <a:ext cx="6264696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Прямая со стрелкой 23"/>
          <p:cNvCxnSpPr/>
          <p:nvPr/>
        </p:nvCxnSpPr>
        <p:spPr bwMode="auto">
          <a:xfrm flipV="1">
            <a:off x="2087984" y="2987749"/>
            <a:ext cx="4032448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Прямая со стрелкой 25"/>
          <p:cNvCxnSpPr/>
          <p:nvPr/>
        </p:nvCxnSpPr>
        <p:spPr bwMode="auto">
          <a:xfrm flipV="1">
            <a:off x="3600152" y="6876181"/>
            <a:ext cx="3600400" cy="5040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544368" y="5292004"/>
            <a:ext cx="1872208" cy="1486571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 bwMode="auto">
          <a:xfrm flipV="1">
            <a:off x="4392240" y="5518077"/>
            <a:ext cx="1336336" cy="4940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00552" y="5647678"/>
            <a:ext cx="2657073" cy="16605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914619" y="101496"/>
            <a:ext cx="5946869" cy="11094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80" tIns="44842" rIns="90080" bIns="44842"/>
          <a:lstStyle/>
          <a:p>
            <a:pPr algn="ctr" hangingPunct="1">
              <a:spcAft>
                <a:spcPts val="483"/>
              </a:spcAft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22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Участие сотрудников ОЭФВЭ НИИЯФ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МГУ в </a:t>
            </a:r>
            <a:r>
              <a:rPr lang="ru-RU" sz="22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эксперименте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CMS</a:t>
            </a:r>
            <a:endParaRPr lang="ru-RU" sz="22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 hangingPunct="1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2000" b="1" dirty="0">
                <a:solidFill>
                  <a:srgbClr val="0000FF"/>
                </a:solidFill>
                <a:latin typeface="Tahoma" pitchFamily="32" charset="0"/>
                <a:cs typeface="Times New Roman" pitchFamily="16" charset="0"/>
              </a:rPr>
              <a:t>Физика топ кварка</a:t>
            </a: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b="1" dirty="0">
              <a:solidFill>
                <a:srgbClr val="0000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b="1" dirty="0">
              <a:solidFill>
                <a:srgbClr val="0000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b="1" dirty="0">
              <a:solidFill>
                <a:srgbClr val="0000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b="1" dirty="0">
              <a:solidFill>
                <a:srgbClr val="0000FF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 hangingPunct="1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22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 hangingPunct="1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22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127900"/>
            <a:ext cx="725748" cy="69960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1760" y="2555701"/>
            <a:ext cx="4680520" cy="18722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Рекордные прямые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ограничения на </a:t>
            </a:r>
            <a:endParaRPr lang="ru-RU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возможные отклонения от предсказаний </a:t>
            </a: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Стандартной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модели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для взаимодействий </a:t>
            </a: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err="1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топ-кварка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 W-бозоном 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b-кварком, на </a:t>
            </a: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нейтральные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токи, меняющие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аромат</a:t>
            </a: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кварков, на массы возможных  новых </a:t>
            </a:r>
          </a:p>
          <a:p>
            <a:pPr>
              <a:lnSpc>
                <a:spcPct val="80000"/>
              </a:lnSpc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заряженных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векторных бозонов. </a:t>
            </a: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i="1" dirty="0">
              <a:solidFill>
                <a:srgbClr val="0000FF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8337" y="2555701"/>
            <a:ext cx="2592288" cy="17503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296" y="2555701"/>
            <a:ext cx="2424262" cy="18684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504" y="899517"/>
            <a:ext cx="2363568" cy="169784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1760" y="1384714"/>
            <a:ext cx="6881427" cy="954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9207" tIns="49604" rIns="99207" bIns="49604"/>
          <a:lstStyle/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Измерение сечений рождения одиночного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6" charset="0"/>
              </a:rPr>
              <a:t>топ-кварка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 в </a:t>
            </a: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Различных каналах </a:t>
            </a:r>
            <a:r>
              <a:rPr lang="en-US" b="1" dirty="0" err="1" smtClean="0">
                <a:solidFill>
                  <a:srgbClr val="000000"/>
                </a:solidFill>
                <a:latin typeface="Times New Roman" pitchFamily="16" charset="0"/>
              </a:rPr>
              <a:t>при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itchFamily="16" charset="0"/>
              </a:rPr>
              <a:t>энергиях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6" charset="0"/>
              </a:rPr>
              <a:t>протон-протонных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endParaRPr lang="ru-RU" b="1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en-US" b="1" dirty="0" err="1" smtClean="0">
                <a:solidFill>
                  <a:srgbClr val="000000"/>
                </a:solidFill>
                <a:latin typeface="Times New Roman" pitchFamily="16" charset="0"/>
              </a:rPr>
              <a:t>столкновений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</a:rPr>
              <a:t>7, 8 и 13 </a:t>
            </a:r>
            <a:r>
              <a:rPr lang="en-US" b="1" dirty="0" err="1">
                <a:solidFill>
                  <a:srgbClr val="000000"/>
                </a:solidFill>
                <a:latin typeface="Times New Roman" pitchFamily="16" charset="0"/>
              </a:rPr>
              <a:t>ТэВ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</a:rPr>
              <a:t>.</a:t>
            </a:r>
            <a:endParaRPr lang="ru-RU" b="1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en-US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56736" y="179437"/>
            <a:ext cx="906778" cy="5374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96841" y="4355901"/>
            <a:ext cx="303961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Tahoma" pitchFamily="32" charset="0"/>
                <a:cs typeface="Times New Roman" pitchFamily="16" charset="0"/>
              </a:rPr>
              <a:t>Физика тяжёлых ионов</a:t>
            </a:r>
            <a:endParaRPr lang="ru-RU" b="1" dirty="0">
              <a:solidFill>
                <a:srgbClr val="0000FF"/>
              </a:solidFill>
              <a:latin typeface="Tahoma" pitchFamily="32" charset="0"/>
              <a:cs typeface="Times New Roman" pitchFamily="16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9781" y="4643933"/>
            <a:ext cx="4479083" cy="9521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-248" y="4786808"/>
            <a:ext cx="5976664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Исследование эффектов, </a:t>
            </a:r>
            <a:r>
              <a:rPr lang="ru-RU" b="1" dirty="0" err="1" smtClean="0">
                <a:latin typeface="Times New Roman" pitchFamily="16" charset="0"/>
                <a:cs typeface="Times New Roman" pitchFamily="16" charset="0"/>
              </a:rPr>
              <a:t>связянных</a:t>
            </a: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 с формированием и эволюцией  </a:t>
            </a:r>
            <a:r>
              <a:rPr lang="ru-RU" b="1" dirty="0" err="1" smtClean="0">
                <a:latin typeface="Times New Roman" pitchFamily="16" charset="0"/>
                <a:cs typeface="Times New Roman" pitchFamily="16" charset="0"/>
              </a:rPr>
              <a:t>кварк-глюонной</a:t>
            </a: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 материи в соударениях </a:t>
            </a:r>
          </a:p>
          <a:p>
            <a:pPr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ионов свинца</a:t>
            </a:r>
            <a:endParaRPr lang="ru-RU" b="1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760" y="5580037"/>
            <a:ext cx="6341223" cy="14401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9207" tIns="49604" rIns="99207" bIns="49604"/>
          <a:lstStyle/>
          <a:p>
            <a:pPr>
              <a:lnSpc>
                <a:spcPct val="83000"/>
              </a:lnSpc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ru-RU" sz="2000" b="1" i="1" dirty="0" smtClean="0">
                <a:solidFill>
                  <a:srgbClr val="008000"/>
                </a:solidFill>
                <a:latin typeface="Times New Roman" pitchFamily="16" charset="0"/>
              </a:rPr>
              <a:t>           </a:t>
            </a:r>
            <a:r>
              <a:rPr lang="en-US" sz="2000" b="1" i="1" dirty="0" err="1" smtClean="0">
                <a:solidFill>
                  <a:srgbClr val="008000"/>
                </a:solidFill>
                <a:latin typeface="Times New Roman" pitchFamily="16" charset="0"/>
              </a:rPr>
              <a:t>PbPb</a:t>
            </a:r>
            <a:r>
              <a:rPr lang="en-US" sz="2000" b="1" i="1" dirty="0" smtClean="0">
                <a:solidFill>
                  <a:srgbClr val="008000"/>
                </a:solidFill>
                <a:latin typeface="Times New Roman" pitchFamily="16" charset="0"/>
              </a:rPr>
              <a:t> 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6" charset="0"/>
                <a:cs typeface="Times New Roman" pitchFamily="16" charset="0"/>
              </a:rPr>
              <a:t>→</a:t>
            </a:r>
            <a:r>
              <a:rPr lang="en-US" b="1" i="1" dirty="0">
                <a:solidFill>
                  <a:srgbClr val="008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b="1" dirty="0">
                <a:solidFill>
                  <a:srgbClr val="008000"/>
                </a:solidFill>
                <a:latin typeface="Times New Roman" pitchFamily="16" charset="0"/>
              </a:rPr>
              <a:t>Ƴ</a:t>
            </a:r>
            <a:r>
              <a:rPr lang="ru-RU" sz="2000" b="1" i="1" dirty="0">
                <a:solidFill>
                  <a:srgbClr val="008000"/>
                </a:solidFill>
                <a:latin typeface="Times New Roman" pitchFamily="16" charset="0"/>
              </a:rPr>
              <a:t> </a:t>
            </a:r>
            <a:r>
              <a:rPr lang="ru-RU" b="1" dirty="0">
                <a:solidFill>
                  <a:srgbClr val="008000"/>
                </a:solidFill>
                <a:latin typeface="Times New Roman" pitchFamily="16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Times New Roman" pitchFamily="16" charset="0"/>
              </a:rPr>
              <a:t>(</a:t>
            </a:r>
            <a:r>
              <a:rPr lang="ru-RU" b="1" dirty="0">
                <a:solidFill>
                  <a:srgbClr val="008000"/>
                </a:solidFill>
                <a:latin typeface="Times New Roman" pitchFamily="16" charset="0"/>
              </a:rPr>
              <a:t>2.76 </a:t>
            </a:r>
            <a:r>
              <a:rPr lang="ru-RU" b="1" dirty="0" err="1">
                <a:solidFill>
                  <a:srgbClr val="008000"/>
                </a:solidFill>
                <a:latin typeface="Times New Roman" pitchFamily="16" charset="0"/>
              </a:rPr>
              <a:t>ТэВ</a:t>
            </a:r>
            <a:r>
              <a:rPr lang="en-US" b="1" dirty="0">
                <a:solidFill>
                  <a:srgbClr val="008000"/>
                </a:solidFill>
                <a:latin typeface="Times New Roman" pitchFamily="16" charset="0"/>
              </a:rPr>
              <a:t>/</a:t>
            </a:r>
            <a:r>
              <a:rPr lang="ru-RU" b="1" dirty="0">
                <a:solidFill>
                  <a:srgbClr val="008000"/>
                </a:solidFill>
                <a:latin typeface="Times New Roman" pitchFamily="16" charset="0"/>
              </a:rPr>
              <a:t>на нуклон</a:t>
            </a:r>
            <a:r>
              <a:rPr lang="ru-RU" b="1" dirty="0">
                <a:solidFill>
                  <a:srgbClr val="355E00"/>
                </a:solidFill>
                <a:latin typeface="Times New Roman" pitchFamily="16" charset="0"/>
              </a:rPr>
              <a:t>)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</a:rPr>
              <a:t>    </a:t>
            </a:r>
          </a:p>
          <a:p>
            <a:pPr>
              <a:lnSpc>
                <a:spcPct val="83000"/>
              </a:lnSpc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endParaRPr lang="en-US" sz="900" b="1" dirty="0">
              <a:solidFill>
                <a:srgbClr val="000000"/>
              </a:solidFill>
            </a:endParaRPr>
          </a:p>
          <a:p>
            <a:pPr>
              <a:lnSpc>
                <a:spcPct val="83000"/>
              </a:lnSpc>
              <a:buClrTx/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обнаружены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сигналы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формиривания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кварк-глюонной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плазмы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подавление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выхода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возбужденных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состояний</a:t>
            </a:r>
            <a:r>
              <a:rPr 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Ƴ-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мезонов</a:t>
            </a:r>
            <a:r>
              <a:rPr lang="ru-RU" sz="15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(Ƴ', Ƴ'')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дебаевское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экранирование цветового заряда)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асимметрия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поперечной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энергии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событиях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рождением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струй</a:t>
            </a:r>
            <a:r>
              <a:rPr lang="en-US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потери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энергии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кварков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глюонов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КГП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84728" y="5652045"/>
            <a:ext cx="904637" cy="118911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4488" y="5603705"/>
            <a:ext cx="1598430" cy="13444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793675" y="7164213"/>
            <a:ext cx="5542781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2010 - 2015 ~ 500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публикаций в научных журналах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3968" y="107429"/>
            <a:ext cx="6499343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ATLAS @ LHC</a:t>
            </a:r>
            <a:r>
              <a:rPr lang="ru-RU" sz="2400" b="1" dirty="0" smtClean="0">
                <a:solidFill>
                  <a:srgbClr val="002060"/>
                </a:solidFill>
              </a:rPr>
              <a:t>  (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</a:t>
            </a:r>
            <a:r>
              <a:rPr lang="en-US" sz="2400" b="1" dirty="0" err="1" smtClean="0"/>
              <a:t>oroidal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r>
              <a:rPr lang="en-US" sz="2400" b="1" dirty="0" smtClean="0"/>
              <a:t>HC </a:t>
            </a:r>
            <a:r>
              <a:rPr lang="en-US" sz="2400" b="1" dirty="0" err="1" smtClean="0">
                <a:solidFill>
                  <a:srgbClr val="FF0000"/>
                </a:solidFill>
              </a:rPr>
              <a:t>A</a:t>
            </a:r>
            <a:r>
              <a:rPr lang="en-US" sz="2400" b="1" dirty="0" err="1" smtClean="0"/>
              <a:t>pparatu</a:t>
            </a:r>
            <a:r>
              <a:rPr lang="en-US" sz="2400" b="1" dirty="0" err="1" smtClean="0">
                <a:solidFill>
                  <a:srgbClr val="FF0000"/>
                </a:solidFill>
              </a:rPr>
              <a:t>S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67" y="1115541"/>
            <a:ext cx="3248361" cy="202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60192" y="1475581"/>
            <a:ext cx="4824536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Самый большой (но не самый тяжёлый) коллайдерный детектор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6336" y="2132856"/>
            <a:ext cx="468052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Коллаборация сформирована в 1992г.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2360" y="2627709"/>
            <a:ext cx="4464496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Рожденья – 01.10.1992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28344" y="2987749"/>
            <a:ext cx="4500499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 “Letter of Intent”, </a:t>
            </a:r>
            <a:r>
              <a:rPr lang="ru-RU" b="1" dirty="0" smtClean="0">
                <a:solidFill>
                  <a:srgbClr val="7030A0"/>
                </a:solidFill>
              </a:rPr>
              <a:t>подписанное         </a:t>
            </a:r>
            <a:r>
              <a:rPr lang="en-US" b="1" dirty="0" smtClean="0">
                <a:solidFill>
                  <a:srgbClr val="7030A0"/>
                </a:solidFill>
              </a:rPr>
              <a:t>~</a:t>
            </a:r>
            <a:r>
              <a:rPr lang="ru-RU" b="1" dirty="0" smtClean="0">
                <a:solidFill>
                  <a:srgbClr val="7030A0"/>
                </a:solidFill>
              </a:rPr>
              <a:t>850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физиками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760" y="4283893"/>
            <a:ext cx="3672408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 “ATLAS Technical Proposal”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            </a:t>
            </a:r>
            <a:r>
              <a:rPr lang="en-US" b="1" dirty="0" smtClean="0">
                <a:solidFill>
                  <a:srgbClr val="7030A0"/>
                </a:solidFill>
              </a:rPr>
              <a:t>15.12.1994 </a:t>
            </a:r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8144" y="4211885"/>
            <a:ext cx="6552728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sz="1600" b="1" dirty="0" smtClean="0">
                <a:solidFill>
                  <a:srgbClr val="00B0F0"/>
                </a:solidFill>
              </a:rPr>
              <a:t>“Technical Design Report” –  ~20 </a:t>
            </a:r>
            <a:r>
              <a:rPr lang="ru-RU" sz="1600" b="1" dirty="0" smtClean="0">
                <a:solidFill>
                  <a:srgbClr val="00B0F0"/>
                </a:solidFill>
              </a:rPr>
              <a:t>книг (по компонентам)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   Разрешение на начало монтажа – июль 1997</a:t>
            </a:r>
          </a:p>
          <a:p>
            <a:r>
              <a:rPr lang="ru-RU" sz="1600" b="1" dirty="0">
                <a:solidFill>
                  <a:srgbClr val="00B0F0"/>
                </a:solidFill>
              </a:rPr>
              <a:t> </a:t>
            </a:r>
            <a:r>
              <a:rPr lang="ru-RU" sz="1600" b="1" dirty="0" smtClean="0">
                <a:solidFill>
                  <a:srgbClr val="00B0F0"/>
                </a:solidFill>
              </a:rPr>
              <a:t>  Первый пучок в детекторе  - 10.09.2008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48" y="5652045"/>
            <a:ext cx="10080873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Разработка, создание, сопровождение работы трекового детектора переходного излучения </a:t>
            </a:r>
            <a:r>
              <a:rPr lang="en-US" b="1" dirty="0" smtClean="0">
                <a:solidFill>
                  <a:srgbClr val="7030A0"/>
                </a:solidFill>
              </a:rPr>
              <a:t>TRT 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48" y="6268579"/>
            <a:ext cx="9793088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Создание системы контроля параметров прототипа 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системы охлаждения полупроводникового </a:t>
            </a:r>
            <a:r>
              <a:rPr lang="ru-RU" b="1" dirty="0" err="1" smtClean="0">
                <a:solidFill>
                  <a:srgbClr val="0070C0"/>
                </a:solidFill>
              </a:rPr>
              <a:t>трекера</a:t>
            </a:r>
            <a:r>
              <a:rPr lang="ru-RU" b="1" dirty="0" smtClean="0">
                <a:solidFill>
                  <a:srgbClr val="0070C0"/>
                </a:solidFill>
              </a:rPr>
              <a:t> SCT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948189"/>
            <a:ext cx="936104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Разработке и сопровождение триггера высокого уровня 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32000" y="506203"/>
            <a:ext cx="6696744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212 институтов из 40 стран,  </a:t>
            </a:r>
            <a:r>
              <a:rPr lang="en-US" sz="1600" b="1" dirty="0" smtClean="0">
                <a:solidFill>
                  <a:srgbClr val="002060"/>
                </a:solidFill>
              </a:rPr>
              <a:t>~2200 </a:t>
            </a:r>
            <a:r>
              <a:rPr lang="ru-RU" sz="1600" b="1" dirty="0" smtClean="0">
                <a:solidFill>
                  <a:srgbClr val="002060"/>
                </a:solidFill>
              </a:rPr>
              <a:t>в авторском списке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9912" y="5219997"/>
            <a:ext cx="703192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При активном участии сотрудников НИИЯФ</a:t>
            </a:r>
            <a:r>
              <a:rPr lang="en-US" sz="2000" b="1" dirty="0" smtClean="0"/>
              <a:t>/</a:t>
            </a:r>
            <a:r>
              <a:rPr lang="ru-RU" sz="2000" b="1" dirty="0" smtClean="0"/>
              <a:t>ОЯФ МГУ</a:t>
            </a:r>
            <a:endParaRPr lang="ru-RU" sz="2000" b="1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4" y="35421"/>
            <a:ext cx="801204" cy="53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6776" y="84184"/>
            <a:ext cx="682934" cy="45169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71760" y="827509"/>
            <a:ext cx="10008865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8 авторов от НИИЯФ МГУ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оплачиваемых,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 аспиранта, прошедших квалификацию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4088" y="2483693"/>
            <a:ext cx="2304256" cy="144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TRT_030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8584" y="6084093"/>
            <a:ext cx="1440160" cy="126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Прямая со стрелкой 24"/>
          <p:cNvCxnSpPr/>
          <p:nvPr/>
        </p:nvCxnSpPr>
        <p:spPr bwMode="auto">
          <a:xfrm>
            <a:off x="1871960" y="6084093"/>
            <a:ext cx="5760640" cy="2160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77770"/>
            <a:ext cx="10080625" cy="79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102"/>
              </a:spcAft>
            </a:pP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Измерение двух-частичных </a:t>
            </a:r>
            <a:r>
              <a:rPr lang="ru-RU" sz="2000" b="1" dirty="0" err="1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Бозе-Эйнштейновских</a:t>
            </a: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корреляций                                                                </a:t>
            </a: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в </a:t>
            </a:r>
            <a:r>
              <a:rPr lang="en-US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pp</a:t>
            </a: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столкновениях при √</a:t>
            </a:r>
            <a:r>
              <a:rPr lang="en-US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s </a:t>
            </a: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= 0.9 и 7 ТэВ</a:t>
            </a:r>
            <a:endParaRPr lang="ru-RU" sz="20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8" name="Рисунок 1" descr="http://atlas.web.cern.ch/Atlas/GROUPS/PHYSICS/PAPERS/STDM-2013-01/fig_0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971525"/>
            <a:ext cx="2864976" cy="20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" descr="http://atlas.web.cern.ch/Atlas/GROUPS/PHYSICS/PAPERS/STDM-2013-01/fig_03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4" y="971524"/>
            <a:ext cx="3024336" cy="204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3848" y="2858273"/>
            <a:ext cx="1904343" cy="273492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en-US" sz="1200" b="1" kern="50" dirty="0" smtClean="0">
                <a:latin typeface="Times New Roman" pitchFamily="18" charset="0"/>
                <a:ea typeface="SimSun"/>
                <a:cs typeface="Times New Roman" pitchFamily="18" charset="0"/>
              </a:rPr>
              <a:t>K</a:t>
            </a:r>
            <a:r>
              <a:rPr lang="ru-RU" sz="1200" b="1" kern="5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орреляционная</a:t>
            </a:r>
            <a:r>
              <a:rPr lang="ru-RU" sz="1200" b="1" kern="50" dirty="0" smtClean="0">
                <a:latin typeface="Times New Roman" pitchFamily="18" charset="0"/>
                <a:ea typeface="SimSun"/>
                <a:cs typeface="Times New Roman" pitchFamily="18" charset="0"/>
              </a:rPr>
              <a:t> сила </a:t>
            </a:r>
            <a:r>
              <a:rPr lang="ru-RU" sz="1200" b="1" i="1" kern="50" dirty="0">
                <a:latin typeface="Times New Roman" pitchFamily="18" charset="0"/>
                <a:ea typeface="SimSun"/>
                <a:cs typeface="Times New Roman" pitchFamily="18" charset="0"/>
              </a:rPr>
              <a:t>λ</a:t>
            </a:r>
            <a:r>
              <a:rPr lang="ru-RU" sz="1200" b="1" kern="5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0272" y="2858273"/>
            <a:ext cx="2515343" cy="273492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ru-RU" sz="1200" b="1" kern="50" dirty="0" smtClean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Размер </a:t>
            </a:r>
            <a:r>
              <a:rPr lang="ru-RU" sz="1200" b="1" kern="50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источника корреляций </a:t>
            </a:r>
            <a:r>
              <a:rPr lang="en-US" sz="1200" b="1" i="1" kern="50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R</a:t>
            </a:r>
            <a:r>
              <a:rPr lang="en-US" sz="1200" b="1" kern="50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768" y="3275781"/>
            <a:ext cx="9526058" cy="617048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ru-RU" b="1" kern="50" dirty="0">
                <a:solidFill>
                  <a:srgbClr val="C00000"/>
                </a:solidFill>
                <a:latin typeface="Calibri"/>
                <a:ea typeface="SimSun"/>
                <a:cs typeface="Mangal"/>
              </a:rPr>
              <a:t>Впервые наблюдено прекращение роста </a:t>
            </a:r>
            <a:r>
              <a:rPr lang="ru-RU" b="1" kern="50" dirty="0" smtClean="0">
                <a:solidFill>
                  <a:srgbClr val="C00000"/>
                </a:solidFill>
                <a:latin typeface="Calibri"/>
                <a:ea typeface="SimSun"/>
                <a:cs typeface="Mangal"/>
              </a:rPr>
              <a:t>размера источника корреляций </a:t>
            </a:r>
            <a:r>
              <a:rPr lang="ru-RU" b="1" kern="50" dirty="0">
                <a:solidFill>
                  <a:srgbClr val="C00000"/>
                </a:solidFill>
                <a:latin typeface="Calibri"/>
                <a:ea typeface="SimSun"/>
                <a:cs typeface="Mangal"/>
              </a:rPr>
              <a:t>(насыщение) для зарядовых множественностей более 55.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3851845"/>
            <a:ext cx="10080625" cy="79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102"/>
              </a:spcAft>
            </a:pP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Наблюдение распада 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Λ</a:t>
            </a:r>
            <a:r>
              <a:rPr lang="ru-RU" sz="2000" b="1" i="1" baseline="-25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→ψ(2S)Λ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и измерение отношения парциальных ширин распадов 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Γ(Λ</a:t>
            </a:r>
            <a:r>
              <a:rPr lang="ru-RU" sz="2000" b="1" i="1" baseline="-25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→ψ(2S)Λ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)/Γ(Λ</a:t>
            </a:r>
            <a:r>
              <a:rPr lang="ru-RU" sz="2000" b="1" i="1" baseline="-25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→J/ψΛ</a:t>
            </a:r>
            <a:r>
              <a:rPr lang="ru-RU" sz="2000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20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Рисунок 1" descr="https://atlas.web.cern.ch/Atlas/GROUPS/PHYSICS/PAPERS/BPHY-2013-08/fig_02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36" y="4715941"/>
            <a:ext cx="2679666" cy="191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 descr="https://atlas.web.cern.ch/Atlas/GROUPS/PHYSICS/PAPERS/BPHY-2013-08/fig_0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8" y="4715941"/>
            <a:ext cx="2736304" cy="202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3768" y="5075981"/>
            <a:ext cx="1440159" cy="874682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Λ</a:t>
            </a:r>
            <a:r>
              <a:rPr lang="ru-RU" b="1" i="1" baseline="-25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ru-RU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→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J/ψΛ</a:t>
            </a:r>
            <a:r>
              <a:rPr lang="ru-RU" b="1" i="1" baseline="30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ru-RU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известный распад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96296" y="5323029"/>
            <a:ext cx="2171788" cy="617048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Λ</a:t>
            </a:r>
            <a:r>
              <a:rPr lang="ru-RU" b="1" i="1" baseline="-25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ru-RU" b="1" i="1" baseline="30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→ψ(2</a:t>
            </a:r>
            <a:r>
              <a:rPr lang="en-US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S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)Λ</a:t>
            </a:r>
            <a:r>
              <a:rPr lang="ru-RU" b="1" i="1" baseline="30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,</a:t>
            </a:r>
            <a:endParaRPr lang="ru-RU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первое наблюдение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24088" y="6660157"/>
            <a:ext cx="4563725" cy="359413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Γ(Λ</a:t>
            </a:r>
            <a:r>
              <a:rPr lang="ru-RU" b="1" i="1" baseline="-25000" dirty="0">
                <a:solidFill>
                  <a:srgbClr val="C00000"/>
                </a:solidFill>
                <a:latin typeface="Times New Roman"/>
                <a:ea typeface="Calibri"/>
              </a:rPr>
              <a:t>b</a:t>
            </a:r>
            <a:r>
              <a:rPr lang="ru-RU" b="1" i="1" baseline="30000" dirty="0">
                <a:solidFill>
                  <a:srgbClr val="C00000"/>
                </a:solidFill>
                <a:latin typeface="Times New Roman"/>
                <a:ea typeface="Calibri"/>
              </a:rPr>
              <a:t>0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→ψ(2S)Λ</a:t>
            </a:r>
            <a:r>
              <a:rPr lang="ru-RU" b="1" i="1" baseline="30000" dirty="0">
                <a:solidFill>
                  <a:srgbClr val="C00000"/>
                </a:solidFill>
                <a:latin typeface="Times New Roman"/>
                <a:ea typeface="Calibri"/>
              </a:rPr>
              <a:t>0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)/Γ(Λ</a:t>
            </a:r>
            <a:r>
              <a:rPr lang="ru-RU" b="1" i="1" baseline="-25000" dirty="0">
                <a:solidFill>
                  <a:srgbClr val="C00000"/>
                </a:solidFill>
                <a:latin typeface="Times New Roman"/>
                <a:ea typeface="Calibri"/>
              </a:rPr>
              <a:t>b</a:t>
            </a:r>
            <a:r>
              <a:rPr lang="ru-RU" b="1" i="1" baseline="30000" dirty="0">
                <a:solidFill>
                  <a:srgbClr val="C00000"/>
                </a:solidFill>
                <a:latin typeface="Times New Roman"/>
                <a:ea typeface="Calibri"/>
              </a:rPr>
              <a:t>0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→J/ψΛ</a:t>
            </a:r>
            <a:r>
              <a:rPr lang="ru-RU" b="1" i="1" baseline="30000" dirty="0">
                <a:solidFill>
                  <a:srgbClr val="C00000"/>
                </a:solidFill>
                <a:latin typeface="Times New Roman"/>
                <a:ea typeface="Calibri"/>
              </a:rPr>
              <a:t>0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)=0.501±0.038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652" y="79723"/>
            <a:ext cx="945220" cy="627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7613" y="179437"/>
            <a:ext cx="762097" cy="5040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791840" y="7020197"/>
            <a:ext cx="907300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Всего в 2010-2015г.г. опубликовано  </a:t>
            </a:r>
            <a:r>
              <a:rPr lang="en-US" b="1" dirty="0" smtClean="0">
                <a:solidFill>
                  <a:srgbClr val="FF0000"/>
                </a:solidFill>
              </a:rPr>
              <a:t>~470 </a:t>
            </a:r>
            <a:r>
              <a:rPr lang="ru-RU" b="1" dirty="0" smtClean="0">
                <a:solidFill>
                  <a:srgbClr val="C00000"/>
                </a:solidFill>
              </a:rPr>
              <a:t>журнальных статей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ru-RU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269" y="109731"/>
            <a:ext cx="5666118" cy="42974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Участие группы НИИЯФ МГУ в эксперименте </a:t>
            </a:r>
            <a:r>
              <a:rPr lang="en-US" sz="2000" b="1" dirty="0" smtClean="0">
                <a:solidFill>
                  <a:srgbClr val="C00000"/>
                </a:solidFill>
              </a:rPr>
              <a:t>LHCb </a:t>
            </a:r>
            <a:r>
              <a:rPr lang="ru-RU" sz="2000" b="1" dirty="0" smtClean="0">
                <a:solidFill>
                  <a:srgbClr val="C00000"/>
                </a:solidFill>
              </a:rPr>
              <a:t>с 2008 года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4128" y="2051645"/>
            <a:ext cx="6689652" cy="22964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Экспериментальные работы на установке </a:t>
            </a:r>
            <a:r>
              <a:rPr lang="en-US" sz="1400" b="1" dirty="0" err="1" smtClean="0">
                <a:solidFill>
                  <a:srgbClr val="C00000"/>
                </a:solidFill>
              </a:rPr>
              <a:t>LHCb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70C0"/>
                </a:solidFill>
              </a:rPr>
              <a:t>Разработка и изготовление интерфейса контроля высоковольтной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      системой </a:t>
            </a:r>
            <a:r>
              <a:rPr lang="ru-RU" sz="1400" b="1" dirty="0" err="1" smtClean="0">
                <a:solidFill>
                  <a:srgbClr val="0070C0"/>
                </a:solidFill>
              </a:rPr>
              <a:t>Мюонного</a:t>
            </a:r>
            <a:r>
              <a:rPr lang="ru-RU" sz="1400" b="1" dirty="0" smtClean="0">
                <a:solidFill>
                  <a:srgbClr val="0070C0"/>
                </a:solidFill>
              </a:rPr>
              <a:t> детектора установки </a:t>
            </a:r>
            <a:r>
              <a:rPr lang="en-US" sz="1400" b="1" dirty="0" smtClean="0">
                <a:solidFill>
                  <a:srgbClr val="0070C0"/>
                </a:solidFill>
              </a:rPr>
              <a:t>LHCb.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70C0"/>
                </a:solidFill>
              </a:rPr>
              <a:t>Экспертная и сервисная поддержка систем медленного контроля,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      включая системы высоковольтного и низковольтного питания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      детектора </a:t>
            </a:r>
            <a:r>
              <a:rPr lang="en-US" sz="1400" b="1" dirty="0" smtClean="0">
                <a:solidFill>
                  <a:srgbClr val="0070C0"/>
                </a:solidFill>
              </a:rPr>
              <a:t>VELO.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70C0"/>
                </a:solidFill>
              </a:rPr>
              <a:t>Модификация низковольтной системы </a:t>
            </a:r>
            <a:r>
              <a:rPr lang="en-US" sz="1400" b="1" dirty="0" smtClean="0">
                <a:solidFill>
                  <a:srgbClr val="0070C0"/>
                </a:solidFill>
              </a:rPr>
              <a:t>VELO, </a:t>
            </a:r>
            <a:r>
              <a:rPr lang="ru-RU" sz="1400" b="1" dirty="0" smtClean="0">
                <a:solidFill>
                  <a:srgbClr val="0070C0"/>
                </a:solidFill>
              </a:rPr>
              <a:t>проведенная в 2010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      и 2014 годах для обеспечения большей стабильности системы.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70C0"/>
                </a:solidFill>
              </a:rPr>
              <a:t>Создание </a:t>
            </a:r>
            <a:r>
              <a:rPr lang="en-US" sz="1400" b="1" dirty="0" smtClean="0">
                <a:solidFill>
                  <a:srgbClr val="0070C0"/>
                </a:solidFill>
              </a:rPr>
              <a:t>ONLINE </a:t>
            </a:r>
            <a:r>
              <a:rPr lang="ru-RU" sz="1400" b="1" dirty="0" smtClean="0">
                <a:solidFill>
                  <a:srgbClr val="0070C0"/>
                </a:solidFill>
              </a:rPr>
              <a:t>программного обеспечения системы безопасности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      и предупреждений детектора </a:t>
            </a:r>
            <a:r>
              <a:rPr lang="en-US" sz="1400" b="1" dirty="0" smtClean="0">
                <a:solidFill>
                  <a:srgbClr val="0070C0"/>
                </a:solidFill>
              </a:rPr>
              <a:t>VELO (Alert System).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8223" y="429745"/>
            <a:ext cx="3780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496" y="6442590"/>
            <a:ext cx="985476" cy="100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27420" y="4715941"/>
            <a:ext cx="6681444" cy="1695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Работы по </a:t>
            </a:r>
            <a:r>
              <a:rPr lang="en-US" sz="1400" b="1" dirty="0">
                <a:solidFill>
                  <a:srgbClr val="C00000"/>
                </a:solidFill>
              </a:rPr>
              <a:t>VELO Upgrade</a:t>
            </a:r>
            <a:r>
              <a:rPr lang="ru-RU" sz="1400" b="1" dirty="0">
                <a:solidFill>
                  <a:srgbClr val="C00000"/>
                </a:solidFill>
              </a:rPr>
              <a:t> начиная с 2010 </a:t>
            </a:r>
            <a:r>
              <a:rPr lang="ru-RU" sz="1400" b="1" dirty="0" smtClean="0">
                <a:solidFill>
                  <a:srgbClr val="C00000"/>
                </a:solidFill>
              </a:rPr>
              <a:t>года</a:t>
            </a:r>
          </a:p>
          <a:p>
            <a:pPr algn="ctr"/>
            <a:endParaRPr lang="ru-RU" sz="1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7030A0"/>
                </a:solidFill>
              </a:rPr>
              <a:t>Участие в исследовании прототипов пиксельных</a:t>
            </a:r>
            <a:r>
              <a:rPr lang="en-US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7030A0"/>
                </a:solidFill>
              </a:rPr>
              <a:t>сенсоров </a:t>
            </a:r>
            <a:endParaRPr lang="ru-RU" sz="1400" b="1" dirty="0" smtClean="0">
              <a:solidFill>
                <a:srgbClr val="7030A0"/>
              </a:solidFill>
            </a:endParaRPr>
          </a:p>
          <a:p>
            <a:pPr marL="285750" indent="-285750"/>
            <a:r>
              <a:rPr lang="ru-RU" sz="1400" b="1" dirty="0" smtClean="0">
                <a:solidFill>
                  <a:srgbClr val="7030A0"/>
                </a:solidFill>
              </a:rPr>
              <a:t>      и электроники для </a:t>
            </a:r>
            <a:r>
              <a:rPr lang="ru-RU" sz="1400" b="1" dirty="0">
                <a:solidFill>
                  <a:srgbClr val="7030A0"/>
                </a:solidFill>
              </a:rPr>
              <a:t>тестов на выведенных </a:t>
            </a:r>
            <a:r>
              <a:rPr lang="ru-RU" sz="1400" b="1" dirty="0" smtClean="0">
                <a:solidFill>
                  <a:srgbClr val="7030A0"/>
                </a:solidFill>
              </a:rPr>
              <a:t> пучках </a:t>
            </a:r>
            <a:r>
              <a:rPr lang="en-US" sz="1400" b="1" dirty="0">
                <a:solidFill>
                  <a:srgbClr val="7030A0"/>
                </a:solidFill>
              </a:rPr>
              <a:t>CERN</a:t>
            </a:r>
            <a:r>
              <a:rPr lang="en-US" sz="1400" b="1" dirty="0" smtClean="0">
                <a:solidFill>
                  <a:srgbClr val="7030A0"/>
                </a:solidFill>
              </a:rPr>
              <a:t>.</a:t>
            </a:r>
            <a:endParaRPr lang="en-US" sz="14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7030A0"/>
                </a:solidFill>
              </a:rPr>
              <a:t>Участие в исследованиях и инженерных работах по </a:t>
            </a:r>
          </a:p>
          <a:p>
            <a:r>
              <a:rPr lang="ru-RU" sz="1400" b="1" dirty="0">
                <a:solidFill>
                  <a:srgbClr val="7030A0"/>
                </a:solidFill>
              </a:rPr>
              <a:t>       устройству микроканального </a:t>
            </a:r>
            <a:r>
              <a:rPr lang="ru-RU" sz="1400" b="1" dirty="0" smtClean="0">
                <a:solidFill>
                  <a:srgbClr val="7030A0"/>
                </a:solidFill>
              </a:rPr>
              <a:t>охлаждения детекторной </a:t>
            </a:r>
            <a:r>
              <a:rPr lang="ru-RU" sz="1400" b="1" dirty="0">
                <a:solidFill>
                  <a:srgbClr val="7030A0"/>
                </a:solidFill>
              </a:rPr>
              <a:t>электроники.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7030A0"/>
                </a:solidFill>
              </a:rPr>
              <a:t>Перспективная разработка систем медленного </a:t>
            </a:r>
          </a:p>
          <a:p>
            <a:r>
              <a:rPr lang="ru-RU" sz="1400" b="1" dirty="0">
                <a:solidFill>
                  <a:srgbClr val="7030A0"/>
                </a:solidFill>
              </a:rPr>
              <a:t>       контроля нового пиксельного детектора </a:t>
            </a:r>
            <a:r>
              <a:rPr lang="en-US" sz="1400" b="1" dirty="0">
                <a:solidFill>
                  <a:srgbClr val="7030A0"/>
                </a:solidFill>
              </a:rPr>
              <a:t>VELO</a:t>
            </a:r>
            <a:r>
              <a:rPr lang="ru-RU" sz="14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8572" y="1214169"/>
            <a:ext cx="5082220" cy="693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1174 </a:t>
            </a:r>
            <a:r>
              <a:rPr lang="ru-RU" sz="1400" b="1" dirty="0" smtClean="0"/>
              <a:t>сотрудников</a:t>
            </a:r>
            <a:r>
              <a:rPr lang="en-US" sz="1400" b="1" dirty="0" smtClean="0"/>
              <a:t> </a:t>
            </a:r>
            <a:r>
              <a:rPr lang="ru-RU" sz="1400" b="1" dirty="0" smtClean="0"/>
              <a:t>из </a:t>
            </a:r>
            <a:r>
              <a:rPr lang="en-US" sz="1400" b="1" dirty="0" smtClean="0"/>
              <a:t>69 </a:t>
            </a:r>
            <a:r>
              <a:rPr lang="ru-RU" sz="1400" b="1" dirty="0" smtClean="0"/>
              <a:t>институтов</a:t>
            </a:r>
            <a:r>
              <a:rPr lang="en-US" sz="1400" b="1" dirty="0" smtClean="0"/>
              <a:t> </a:t>
            </a:r>
            <a:r>
              <a:rPr lang="ru-RU" sz="1400" b="1" dirty="0" smtClean="0"/>
              <a:t>в</a:t>
            </a:r>
            <a:r>
              <a:rPr lang="en-US" sz="1400" b="1" dirty="0" smtClean="0"/>
              <a:t> </a:t>
            </a:r>
            <a:r>
              <a:rPr lang="en-US" sz="1400" b="1" dirty="0"/>
              <a:t>16 </a:t>
            </a:r>
            <a:r>
              <a:rPr lang="ru-RU" sz="1400" b="1" dirty="0" smtClean="0"/>
              <a:t>странах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Группа МГУ состоит из 16 сотрудников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4 оплачиваемых автора от МГУ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768" y="107428"/>
            <a:ext cx="618814" cy="549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942" y="4530385"/>
            <a:ext cx="2808840" cy="2508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8144" y="6516141"/>
            <a:ext cx="2616935" cy="7792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Детектор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VELO,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имеет лучшее на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LHC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координатное разрешение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94" y="899517"/>
            <a:ext cx="3144734" cy="300177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72760" y="64535"/>
            <a:ext cx="826950" cy="546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353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38223" y="429745"/>
            <a:ext cx="3780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511920" y="162712"/>
            <a:ext cx="7416824" cy="6647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Работы по анализу данных, полученных на установке 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</a:t>
            </a:r>
            <a:r>
              <a:rPr lang="en-US" sz="2000" b="1" dirty="0" err="1" smtClean="0">
                <a:solidFill>
                  <a:srgbClr val="C00000"/>
                </a:solidFill>
              </a:rPr>
              <a:t>LHCb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6" y="1263279"/>
            <a:ext cx="6620782" cy="5555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Установлены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лучшие верхние пределы на 4-х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мюонные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распады В-мезонов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статистике 1фб</a:t>
            </a:r>
            <a:r>
              <a:rPr lang="ru-RU" sz="1600" b="1" dirty="0">
                <a:latin typeface="Times New Roman" pitchFamily="18" charset="0"/>
                <a:ea typeface="Droid Sans"/>
                <a:cs typeface="Times New Roman" pitchFamily="18" charset="0"/>
              </a:rPr>
              <a:t> </a:t>
            </a:r>
            <a:r>
              <a:rPr lang="ru-RU" sz="1600" b="1" baseline="30000" dirty="0">
                <a:latin typeface="Times New Roman" pitchFamily="18" charset="0"/>
                <a:ea typeface="Droid Sans"/>
                <a:cs typeface="Times New Roman" pitchFamily="18" charset="0"/>
              </a:rPr>
              <a:t>−1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Br(B</a:t>
            </a:r>
            <a:r>
              <a:rPr lang="ru-RU" sz="1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μ+μ-μ+μ-) &lt; 6.6 (5.3)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x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10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en-US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9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ea typeface="Symbol"/>
              <a:cs typeface="Times New Roman" pitchFamily="18" charset="0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ru-RU" sz="1400" b="1" dirty="0">
                <a:latin typeface="Times New Roman" pitchFamily="18" charset="0"/>
                <a:ea typeface="Symbol"/>
                <a:cs typeface="Times New Roman" pitchFamily="18" charset="0"/>
              </a:rPr>
              <a:t>       на 90% (95%) уровне достоверности</a:t>
            </a:r>
            <a:r>
              <a:rPr lang="ru-RU" sz="1400" b="1" dirty="0" smtClean="0">
                <a:latin typeface="Times New Roman" pitchFamily="18" charset="0"/>
                <a:ea typeface="Symbol"/>
                <a:cs typeface="Times New Roman" pitchFamily="18" charset="0"/>
              </a:rPr>
              <a:t>;</a:t>
            </a:r>
          </a:p>
          <a:p>
            <a:pPr>
              <a:lnSpc>
                <a:spcPct val="100000"/>
              </a:lnSpc>
              <a:buSzPct val="45000"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Br(B</a:t>
            </a:r>
            <a:r>
              <a:rPr lang="ru-RU" sz="1400" b="1" baseline="-25000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s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→ μ+μ-μ+μ-) &lt; 1.6 (1.2)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x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10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−8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 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ea typeface="Symbol"/>
              <a:cs typeface="Times New Roman" pitchFamily="18" charset="0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ru-RU" sz="1400" b="1" dirty="0">
                <a:latin typeface="Times New Roman" pitchFamily="18" charset="0"/>
                <a:ea typeface="Symbol"/>
                <a:cs typeface="Times New Roman" pitchFamily="18" charset="0"/>
              </a:rPr>
              <a:t>       на 90% (95%) уровне</a:t>
            </a:r>
            <a:r>
              <a:rPr lang="en-US" sz="1400" b="1" dirty="0">
                <a:latin typeface="Times New Roman" pitchFamily="18" charset="0"/>
                <a:ea typeface="Symbol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ea typeface="Symbol"/>
                <a:cs typeface="Times New Roman" pitchFamily="18" charset="0"/>
              </a:rPr>
              <a:t>достоверности.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Обнаружены редкие полулептонные распады</a:t>
            </a:r>
          </a:p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latin typeface="Times New Roman" pitchFamily="18" charset="0"/>
              <a:ea typeface="Symbol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B</a:t>
            </a:r>
            <a:r>
              <a:rPr lang="ru-RU" sz="1400" b="1" baseline="-25000" dirty="0" err="1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s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→(f</a:t>
            </a:r>
            <a:r>
              <a:rPr lang="ru-RU" sz="1400" b="1" baseline="-25000" dirty="0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(980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)→π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−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)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и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B</a:t>
            </a:r>
            <a:r>
              <a:rPr lang="ru-RU" sz="1400" b="1" baseline="-25000" dirty="0" err="1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d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Symbol"/>
                <a:cs typeface="Times New Roman" pitchFamily="18" charset="0"/>
              </a:rPr>
              <a:t> →(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ρ</a:t>
            </a:r>
            <a:r>
              <a:rPr lang="ru-RU" sz="1400" b="1" baseline="30000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(770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)→π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)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endParaRPr lang="en-US" sz="1400" b="1" dirty="0">
              <a:solidFill>
                <a:srgbClr val="00206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      с парциальными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ширинами:</a:t>
            </a:r>
          </a:p>
          <a:p>
            <a:pPr>
              <a:lnSpc>
                <a:spcPct val="100000"/>
              </a:lnSpc>
              <a:buSzPct val="45000"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Br(B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0</a:t>
            </a:r>
            <a:r>
              <a:rPr lang="ru-RU" sz="1400" b="1" baseline="-25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s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→π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) =(8.6±1.5(stat)±0.7(syst) )±0.7(norm) ×10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−8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Br(B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0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→π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μ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) =(2.11±0.51(stat)±0.15(syst) ±0.16(norm))×10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−8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.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Написаны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Монте-Карло генераторы для более 50  редких полулептонных, </a:t>
            </a:r>
            <a:endParaRPr lang="en-US" sz="1400" b="1" dirty="0" smtClean="0">
              <a:solidFill>
                <a:srgbClr val="0000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   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лептонных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радиационных и многолептонных распадов В-мезонов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в</a:t>
            </a:r>
          </a:p>
          <a:p>
            <a:pPr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     Стандартной модели и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некоторых ее суперсимметричных расширений.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Изучаются 4-х мюонные распады В-мезонов на всей статистике LHCb.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Изучаются распады </a:t>
            </a:r>
          </a:p>
          <a:p>
            <a:pPr algn="ctr">
              <a:lnSpc>
                <a:spcPct val="100000"/>
              </a:lnSpc>
              <a:buSzPct val="4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Λ</a:t>
            </a:r>
            <a:r>
              <a:rPr lang="ru-RU" sz="1400" b="1" baseline="-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b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→ p D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π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,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Λ</a:t>
            </a:r>
            <a:r>
              <a:rPr lang="ru-RU" sz="1400" b="1" baseline="-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b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→ p D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π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и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Ξ</a:t>
            </a:r>
            <a:r>
              <a:rPr lang="ru-RU" sz="1400" b="1" baseline="-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b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→ p D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K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π</a:t>
            </a:r>
            <a:r>
              <a:rPr lang="ru-RU" sz="1400" b="1" baseline="33000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.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76" y="107429"/>
            <a:ext cx="816953" cy="726104"/>
          </a:xfrm>
          <a:prstGeom prst="rect">
            <a:avLst/>
          </a:prstGeom>
        </p:spPr>
      </p:pic>
      <p:pic>
        <p:nvPicPr>
          <p:cNvPr id="8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 rot="21599400">
            <a:off x="5832749" y="1187914"/>
            <a:ext cx="4176218" cy="3990762"/>
          </a:xfrm>
          <a:prstGeom prst="rect">
            <a:avLst/>
          </a:prstGeom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6484" y="179437"/>
            <a:ext cx="653226" cy="4320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263072" y="6886253"/>
            <a:ext cx="692272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ru-RU" b="1" dirty="0" smtClean="0">
                <a:solidFill>
                  <a:srgbClr val="C00000"/>
                </a:solidFill>
              </a:rPr>
              <a:t>С 2010 года опубликовано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ru-RU" b="1" dirty="0" smtClean="0">
                <a:solidFill>
                  <a:srgbClr val="FF0000"/>
                </a:solidFill>
              </a:rPr>
              <a:t>300 </a:t>
            </a:r>
            <a:r>
              <a:rPr lang="ru-RU" b="1" dirty="0" smtClean="0">
                <a:solidFill>
                  <a:srgbClr val="C00000"/>
                </a:solidFill>
              </a:rPr>
              <a:t>работ в научных журналах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31800" y="179437"/>
            <a:ext cx="942084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Основные  направления теоретико-феноменологических исследований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792" y="755501"/>
            <a:ext cx="9595768" cy="498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Разработка моделей с дополнительными измерениями пространства-времени, развитие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суперсимметричных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моделей,  теории струн и нестандартных теорий гравитации.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непертурбативных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методов в КХД, теоретико-полевых подходов 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описанию связанных состояний,  исследования по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недоинтегрированным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функциям распределения, методу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Kt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-факторизации в КХД,  двойным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партонным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распределениям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Вычисление, теоретическое моделирование  и  исследование свойств процессов,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проходящих  при столкновениях частиц и ядер на ускорителях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коллайдерах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высоких энергий и в ранней Вселенной в Стандартной модели и в различных ее расширениях.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Разработка новых методов древесных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многопетлевых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вычислений.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Создание автоматизированных систем компьютерных вычислений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CompHEP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CalcHEP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MicroOmegas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Создание генераторов событий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SingleTOP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PYQUEN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HYDJET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новых подходов в квантовой теории поля и квантовой механике,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связанные с диссипативными системами, квантовыми компьютерами,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неравенствами Белла.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192" y="5580037"/>
            <a:ext cx="1939386" cy="17723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._А._Логун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8384" y="2987748"/>
            <a:ext cx="1803061" cy="2475111"/>
          </a:xfrm>
          <a:prstGeom prst="rect">
            <a:avLst/>
          </a:prstGeom>
        </p:spPr>
      </p:pic>
      <p:pic>
        <p:nvPicPr>
          <p:cNvPr id="3" name="Рисунок 2" descr="vern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976" y="2987749"/>
            <a:ext cx="1656184" cy="2453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872" y="2267669"/>
            <a:ext cx="791793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Поддержка выдающихся ученых, академиков РАН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3928" y="5796061"/>
            <a:ext cx="2495427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Сергей Николаевич </a:t>
            </a:r>
          </a:p>
          <a:p>
            <a:r>
              <a:rPr lang="ru-RU" b="1" dirty="0" smtClean="0"/>
              <a:t>         </a:t>
            </a:r>
            <a:r>
              <a:rPr lang="ru-RU" b="1" dirty="0" err="1" smtClean="0"/>
              <a:t>Вернов</a:t>
            </a:r>
            <a:endParaRPr lang="ru-RU" b="1" dirty="0" smtClean="0"/>
          </a:p>
          <a:p>
            <a:r>
              <a:rPr lang="ru-RU" b="1" dirty="0" smtClean="0"/>
              <a:t>Директор НИИЯФ 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28344" y="5580037"/>
            <a:ext cx="2715423" cy="1380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Анатолий Алексеевич</a:t>
            </a:r>
          </a:p>
          <a:p>
            <a:r>
              <a:rPr lang="ru-RU" b="1" dirty="0" smtClean="0"/>
              <a:t>         </a:t>
            </a:r>
            <a:r>
              <a:rPr lang="ru-RU" b="1" dirty="0" err="1" smtClean="0"/>
              <a:t>Логунов</a:t>
            </a:r>
            <a:endParaRPr lang="ru-RU" b="1" dirty="0" smtClean="0"/>
          </a:p>
          <a:p>
            <a:r>
              <a:rPr lang="ru-RU" b="1" dirty="0" smtClean="0"/>
              <a:t>Директор и научный </a:t>
            </a:r>
          </a:p>
          <a:p>
            <a:r>
              <a:rPr lang="ru-RU" b="1" dirty="0" smtClean="0"/>
              <a:t>руководитель ИФВЭ,</a:t>
            </a:r>
          </a:p>
          <a:p>
            <a:r>
              <a:rPr lang="ru-RU" b="1" dirty="0" smtClean="0"/>
              <a:t>Ректор МГУ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23888" y="611485"/>
            <a:ext cx="7053919" cy="89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ФВЭ активно начинает развиваться в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     МГУ в 60-х годах прошлого века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3" y="558774"/>
            <a:ext cx="6465019" cy="5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288" y="4895415"/>
            <a:ext cx="4896544" cy="26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5816" y="6052627"/>
            <a:ext cx="3454792" cy="1111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Всего ОЭФВЭ в ТОР-25: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6" charset="0"/>
              </a:rPr>
              <a:t>287</a:t>
            </a:r>
          </a:p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Из них индивидуальных: 	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6" charset="0"/>
              </a:rPr>
              <a:t>14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	</a:t>
            </a:r>
          </a:p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ru-RU" b="1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Всего во всех журналах: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6" charset="0"/>
              </a:rPr>
              <a:t>320</a:t>
            </a:r>
            <a:endParaRPr lang="ru-RU" b="1" dirty="0">
              <a:solidFill>
                <a:srgbClr val="C00000"/>
              </a:solidFill>
              <a:latin typeface="Times New Roman" pitchFamily="1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913" y="107429"/>
            <a:ext cx="823283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Примерно 250 </a:t>
            </a:r>
            <a:r>
              <a:rPr lang="ru-RU" sz="2000" b="1" dirty="0" smtClean="0">
                <a:solidFill>
                  <a:srgbClr val="C00000"/>
                </a:solidFill>
                <a:cs typeface="Utopia" pitchFamily="16" charset="0"/>
              </a:rPr>
              <a:t>÷ 300 </a:t>
            </a:r>
            <a:r>
              <a:rPr lang="ru-RU" sz="2000" b="1" dirty="0" err="1" smtClean="0">
                <a:solidFill>
                  <a:srgbClr val="C00000"/>
                </a:solidFill>
                <a:cs typeface="Utopia" pitchFamily="16" charset="0"/>
              </a:rPr>
              <a:t>высокорейтинговых</a:t>
            </a:r>
            <a:r>
              <a:rPr lang="ru-RU" sz="2000" b="1" dirty="0" smtClean="0">
                <a:solidFill>
                  <a:srgbClr val="C00000"/>
                </a:solidFill>
                <a:cs typeface="Utopia" pitchFamily="16" charset="0"/>
              </a:rPr>
              <a:t> публикаций из Тор-25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84128" y="477541"/>
            <a:ext cx="186442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конец 2015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23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первый и второй сл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288" y="2843733"/>
            <a:ext cx="843966" cy="69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48024" y="35421"/>
            <a:ext cx="561198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Новые проекты и будущие эксперименты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800" y="899517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971525"/>
            <a:ext cx="3056279" cy="183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96" y="1259557"/>
            <a:ext cx="18817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targ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2680" y="1403573"/>
            <a:ext cx="1620564" cy="110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544368" y="467469"/>
            <a:ext cx="3835858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Ускорительный комплекс </a:t>
            </a:r>
            <a:r>
              <a:rPr lang="en-US" sz="1200" b="1" dirty="0" smtClean="0"/>
              <a:t>FAIR </a:t>
            </a:r>
            <a:r>
              <a:rPr lang="ru-RU" sz="1200" b="1" dirty="0" smtClean="0"/>
              <a:t>и детектор </a:t>
            </a:r>
            <a:r>
              <a:rPr lang="en-US" sz="1200" b="1" dirty="0" smtClean="0"/>
              <a:t> CBM</a:t>
            </a:r>
            <a:endParaRPr lang="ru-RU" sz="1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3768" y="539477"/>
            <a:ext cx="4535586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Ускорительный комплекс НИКА</a:t>
            </a:r>
            <a:r>
              <a:rPr lang="en-US" sz="1200" b="1" dirty="0" smtClean="0"/>
              <a:t> </a:t>
            </a:r>
            <a:r>
              <a:rPr lang="ru-RU" sz="1200" b="1" dirty="0" smtClean="0"/>
              <a:t>и детектор </a:t>
            </a:r>
            <a:r>
              <a:rPr lang="en-US" sz="1200" b="1" dirty="0" smtClean="0"/>
              <a:t>MPD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7864" y="3084642"/>
            <a:ext cx="3528392" cy="40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100" b="1" dirty="0" smtClean="0"/>
              <a:t>Разработан универсальный модуль</a:t>
            </a:r>
            <a:r>
              <a:rPr lang="en-US" altLang="ru-RU" sz="1100" b="1" dirty="0" smtClean="0"/>
              <a:t> </a:t>
            </a:r>
          </a:p>
          <a:p>
            <a:r>
              <a:rPr lang="ru-RU" altLang="ru-RU" sz="1100" b="1" dirty="0" smtClean="0"/>
              <a:t>на основе сверхлегкой фермы из углепластика </a:t>
            </a:r>
            <a:endParaRPr lang="ru-RU" sz="11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 bwMode="auto">
          <a:xfrm flipV="1">
            <a:off x="287784" y="3851845"/>
            <a:ext cx="907300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" name="Picture 14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6" r="-173"/>
          <a:stretch/>
        </p:blipFill>
        <p:spPr>
          <a:xfrm>
            <a:off x="8058430" y="4283893"/>
            <a:ext cx="1806418" cy="1931263"/>
          </a:xfrm>
          <a:prstGeom prst="rect">
            <a:avLst/>
          </a:prstGeom>
        </p:spPr>
      </p:pic>
      <p:sp>
        <p:nvSpPr>
          <p:cNvPr id="41" name="Rectangle 15"/>
          <p:cNvSpPr/>
          <p:nvPr/>
        </p:nvSpPr>
        <p:spPr>
          <a:xfrm>
            <a:off x="4176216" y="4211885"/>
            <a:ext cx="3672408" cy="2217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International conceptual design study  ~100 km ring: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collider (FCC-</a:t>
            </a:r>
            <a:r>
              <a:rPr lang="en-US" sz="12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hh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L~2x10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  <a:defRPr/>
            </a:pPr>
            <a:r>
              <a:rPr lang="en-US" sz="12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b="1" kern="0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b="1" kern="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collider </a:t>
            </a: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FCC-</a:t>
            </a:r>
            <a:r>
              <a:rPr lang="en-US" sz="12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ee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1200"/>
              </a:spcBef>
              <a:defRPr/>
            </a:pP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90-350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L~200-2 x 10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  <a:defRPr/>
            </a:pPr>
            <a:r>
              <a:rPr lang="en-US" sz="12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collider (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FCC-he</a:t>
            </a: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option </a:t>
            </a:r>
          </a:p>
          <a:p>
            <a:pPr>
              <a:spcBef>
                <a:spcPts val="1200"/>
              </a:spcBef>
              <a:defRPr/>
            </a:pPr>
            <a:r>
              <a:rPr lang="en-US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~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3.5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L~10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76416" y="3923853"/>
            <a:ext cx="2771721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latin typeface="Times New Roman" pitchFamily="18" charset="0"/>
                <a:cs typeface="Times New Roman" pitchFamily="18" charset="0"/>
              </a:rPr>
              <a:t>Future Circular Colliders (FCC)  </a:t>
            </a:r>
            <a:endParaRPr lang="en-US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59000" y="3995861"/>
            <a:ext cx="1661032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LHC and HL-LHC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719832" y="6948189"/>
            <a:ext cx="5976664" cy="3600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SzPct val="45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dirty="0" err="1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Детекторы</a:t>
            </a:r>
            <a:r>
              <a:rPr lang="en-GB" sz="1400" b="1" dirty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</a:t>
            </a:r>
            <a:r>
              <a:rPr lang="en-GB" sz="1400" b="1" dirty="0" err="1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для</a:t>
            </a:r>
            <a:r>
              <a:rPr lang="en-GB" sz="1400" b="1" dirty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</a:t>
            </a:r>
            <a:r>
              <a:rPr lang="en-GB" sz="1400" b="1" dirty="0" err="1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Международного</a:t>
            </a:r>
            <a:r>
              <a:rPr lang="en-GB" sz="1400" b="1" dirty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</a:t>
            </a:r>
            <a:r>
              <a:rPr lang="en-GB" sz="1400" b="1" dirty="0" smtClean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</a:t>
            </a:r>
            <a:r>
              <a:rPr lang="en-GB" sz="1400" b="1" dirty="0" err="1" smtClean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линейного</a:t>
            </a:r>
            <a:r>
              <a:rPr lang="en-GB" sz="1400" b="1" dirty="0" smtClean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</a:t>
            </a:r>
            <a:r>
              <a:rPr lang="en-GB" sz="1400" b="1" dirty="0" err="1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коллайдера</a:t>
            </a:r>
            <a:r>
              <a:rPr lang="en-GB" sz="1400" b="1" dirty="0">
                <a:solidFill>
                  <a:srgbClr val="000080"/>
                </a:solidFill>
                <a:latin typeface="Times New Roman" pitchFamily="18" charset="0"/>
                <a:ea typeface="DejaVu LGC Sans"/>
                <a:cs typeface="DejaVu LGC Sans"/>
              </a:rPr>
              <a:t> ILC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 bwMode="auto">
          <a:xfrm>
            <a:off x="143768" y="6588149"/>
            <a:ext cx="9577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4427909"/>
            <a:ext cx="3672160" cy="185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3581102" y="4509090"/>
            <a:ext cx="269626" cy="20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3600" y="6660156"/>
            <a:ext cx="1135660" cy="84554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2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151" y="809053"/>
            <a:ext cx="3072885" cy="22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G_Shevchenko_19xx_trav_5.2-B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8447" y="223995"/>
            <a:ext cx="1663673" cy="2297890"/>
          </a:xfrm>
          <a:prstGeom prst="rect">
            <a:avLst/>
          </a:prstGeom>
        </p:spPr>
      </p:pic>
      <p:pic>
        <p:nvPicPr>
          <p:cNvPr id="4" name="Рисунок 3" descr="ermolo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400" y="395461"/>
            <a:ext cx="2088232" cy="2161320"/>
          </a:xfrm>
          <a:prstGeom prst="rect">
            <a:avLst/>
          </a:prstGeom>
        </p:spPr>
      </p:pic>
      <p:pic>
        <p:nvPicPr>
          <p:cNvPr id="6" name="Рисунок 5" descr="nurzi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848" y="3995861"/>
            <a:ext cx="1570771" cy="2158606"/>
          </a:xfrm>
          <a:prstGeom prst="rect">
            <a:avLst/>
          </a:prstGeom>
        </p:spPr>
      </p:pic>
      <p:pic>
        <p:nvPicPr>
          <p:cNvPr id="7" name="Рисунок 6" descr="saryche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216" y="4139877"/>
            <a:ext cx="1863106" cy="2088232"/>
          </a:xfrm>
          <a:prstGeom prst="rect">
            <a:avLst/>
          </a:prstGeom>
        </p:spPr>
      </p:pic>
      <p:pic>
        <p:nvPicPr>
          <p:cNvPr id="8" name="Рисунок 7" descr="Yuriy_Shirokov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4314" y="4139877"/>
            <a:ext cx="1438446" cy="2047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784" y="2627709"/>
            <a:ext cx="4194097" cy="1036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sz="1600" b="1" dirty="0" smtClean="0"/>
              <a:t>Валериан Григорьевич Шевченко</a:t>
            </a:r>
          </a:p>
          <a:p>
            <a:r>
              <a:rPr lang="ru-RU" sz="1600" b="1" dirty="0" smtClean="0"/>
              <a:t>                  Профессор</a:t>
            </a:r>
          </a:p>
          <a:p>
            <a:r>
              <a:rPr lang="ru-RU" sz="1600" b="1" dirty="0" smtClean="0"/>
              <a:t>Основатель и заведующий ЛВЭ</a:t>
            </a:r>
            <a:r>
              <a:rPr lang="en-US" sz="1600" b="1" dirty="0" smtClean="0"/>
              <a:t>/</a:t>
            </a:r>
            <a:r>
              <a:rPr lang="ru-RU" sz="1600" b="1" dirty="0" smtClean="0"/>
              <a:t>ОВЭ </a:t>
            </a:r>
          </a:p>
          <a:p>
            <a:r>
              <a:rPr lang="ru-RU" sz="1600" b="1" dirty="0" smtClean="0"/>
              <a:t>                     (1968 г.)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24288" y="2699717"/>
            <a:ext cx="5038725" cy="1036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    </a:t>
            </a:r>
            <a:r>
              <a:rPr lang="ru-RU" sz="1600" b="1" dirty="0" smtClean="0"/>
              <a:t>Павел Федорович Ермолов </a:t>
            </a:r>
          </a:p>
          <a:p>
            <a:r>
              <a:rPr lang="ru-RU" sz="1600" b="1" dirty="0" smtClean="0"/>
              <a:t>                     Профессор</a:t>
            </a:r>
          </a:p>
          <a:p>
            <a:r>
              <a:rPr lang="ru-RU" sz="1600" b="1" dirty="0" smtClean="0"/>
              <a:t>Основатель и заведующий ОИТ (1978 г.) </a:t>
            </a:r>
          </a:p>
          <a:p>
            <a:r>
              <a:rPr lang="ru-RU" sz="1600" b="1" dirty="0" smtClean="0"/>
              <a:t>                и  ОЭФВЭ (1987 г.)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48" y="6300117"/>
            <a:ext cx="3744416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Владимир Сергеевич </a:t>
            </a:r>
            <a:r>
              <a:rPr lang="ru-RU" sz="1600" b="1" dirty="0" err="1" smtClean="0"/>
              <a:t>Мурзин</a:t>
            </a:r>
            <a:endParaRPr lang="ru-RU" sz="1600" b="1" dirty="0" smtClean="0"/>
          </a:p>
          <a:p>
            <a:r>
              <a:rPr lang="ru-RU" sz="1600" b="1" dirty="0" smtClean="0"/>
              <a:t>            Профессор</a:t>
            </a:r>
          </a:p>
          <a:p>
            <a:r>
              <a:rPr lang="ru-RU" sz="1600" b="1" dirty="0" smtClean="0"/>
              <a:t>Заведующий лабораторией     </a:t>
            </a:r>
          </a:p>
          <a:p>
            <a:r>
              <a:rPr lang="ru-RU" sz="1600" b="1" dirty="0" smtClean="0"/>
              <a:t>машинной обработки результатов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28144" y="6271342"/>
            <a:ext cx="3384376" cy="1036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dirty="0" smtClean="0"/>
              <a:t>Людмила Ивановна Сарычева</a:t>
            </a:r>
          </a:p>
          <a:p>
            <a:r>
              <a:rPr lang="ru-RU" sz="1600" b="1" dirty="0" smtClean="0"/>
              <a:t>                Профессор</a:t>
            </a:r>
          </a:p>
          <a:p>
            <a:r>
              <a:rPr lang="ru-RU" sz="1600" b="1" dirty="0" smtClean="0"/>
              <a:t>  Заведующий лабораторией     </a:t>
            </a:r>
          </a:p>
          <a:p>
            <a:r>
              <a:rPr lang="ru-RU" sz="1600" b="1" dirty="0" smtClean="0"/>
              <a:t>  </a:t>
            </a:r>
            <a:r>
              <a:rPr lang="ru-RU" sz="1600" b="1" dirty="0" err="1" smtClean="0"/>
              <a:t>адронных</a:t>
            </a:r>
            <a:r>
              <a:rPr lang="ru-RU" sz="1600" b="1" dirty="0" smtClean="0"/>
              <a:t> взаимодействий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84528" y="6300004"/>
            <a:ext cx="3456384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Юрий Михайлович Широков</a:t>
            </a:r>
          </a:p>
          <a:p>
            <a:r>
              <a:rPr lang="ru-RU" sz="1600" b="1" dirty="0" smtClean="0"/>
              <a:t>            Профессор</a:t>
            </a:r>
          </a:p>
          <a:p>
            <a:r>
              <a:rPr lang="ru-RU" sz="1600" b="1" dirty="0" smtClean="0"/>
              <a:t>Заведующий лабораторией     </a:t>
            </a:r>
          </a:p>
          <a:p>
            <a:r>
              <a:rPr lang="ru-RU" sz="1600" b="1" dirty="0" smtClean="0"/>
              <a:t>         теории поля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.И.Вексл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6336" y="1835621"/>
            <a:ext cx="1800200" cy="2256250"/>
          </a:xfrm>
          <a:prstGeom prst="rect">
            <a:avLst/>
          </a:prstGeom>
        </p:spPr>
      </p:pic>
      <p:pic>
        <p:nvPicPr>
          <p:cNvPr id="3" name="Рисунок 2" descr="Blohincev_D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896" y="1907629"/>
            <a:ext cx="1584176" cy="2242535"/>
          </a:xfrm>
          <a:prstGeom prst="rect">
            <a:avLst/>
          </a:prstGeom>
        </p:spPr>
      </p:pic>
      <p:pic>
        <p:nvPicPr>
          <p:cNvPr id="4" name="Рисунок 3" descr="250px-Bruno_Pontecorv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6616" y="1834499"/>
            <a:ext cx="1812032" cy="2377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776" y="251445"/>
            <a:ext cx="977620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Тесная связь с учебным процессом и подготовкой молодых специалистов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9792" y="755501"/>
            <a:ext cx="936104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Открытие Филиала НИИЯФ МГУ в Дубне в начале 60-х гг. и первых кафедр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Кафедра теории атомного ядра              Кафедра физики элементарных частиц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5856" y="4283893"/>
            <a:ext cx="2152064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Дмитрий Иванович</a:t>
            </a:r>
          </a:p>
          <a:p>
            <a:r>
              <a:rPr lang="ru-RU" sz="1600" b="1" dirty="0" smtClean="0"/>
              <a:t>    Блохинцев</a:t>
            </a:r>
          </a:p>
          <a:p>
            <a:r>
              <a:rPr lang="ru-RU" sz="1600" b="1" dirty="0" smtClean="0"/>
              <a:t>    Член Корр. 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68304" y="4283893"/>
            <a:ext cx="2477986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Владимир Иосифович</a:t>
            </a:r>
          </a:p>
          <a:p>
            <a:r>
              <a:rPr lang="ru-RU" sz="1600" b="1" dirty="0" smtClean="0"/>
              <a:t>          Векслер</a:t>
            </a:r>
          </a:p>
          <a:p>
            <a:r>
              <a:rPr lang="ru-RU" sz="1600" b="1" dirty="0" smtClean="0"/>
              <a:t>          Академик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632600" y="4282752"/>
            <a:ext cx="2304256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Бруно Максимович</a:t>
            </a:r>
          </a:p>
          <a:p>
            <a:r>
              <a:rPr lang="ru-RU" sz="1600" b="1" dirty="0" smtClean="0"/>
              <a:t>     </a:t>
            </a:r>
            <a:r>
              <a:rPr lang="ru-RU" sz="1600" b="1" dirty="0" err="1" smtClean="0"/>
              <a:t>Понтекорво</a:t>
            </a:r>
            <a:endParaRPr lang="ru-RU" sz="1600" b="1" dirty="0" smtClean="0"/>
          </a:p>
          <a:p>
            <a:r>
              <a:rPr lang="ru-RU" sz="1600" b="1" dirty="0" smtClean="0"/>
              <a:t>        Академик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3768" y="5940077"/>
            <a:ext cx="3151825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1970 г. на ОЯФ открыта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Кафедра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физики высоких энергий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А._А._Логун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0152" y="4995463"/>
            <a:ext cx="1737253" cy="23847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616376" y="5796061"/>
            <a:ext cx="2591370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Анатолий Алексеевич</a:t>
            </a:r>
          </a:p>
          <a:p>
            <a:r>
              <a:rPr lang="ru-RU" sz="1600" b="1" dirty="0" smtClean="0"/>
              <a:t>         </a:t>
            </a:r>
            <a:r>
              <a:rPr lang="ru-RU" sz="1600" b="1" dirty="0" err="1" smtClean="0"/>
              <a:t>Логунов</a:t>
            </a:r>
            <a:endParaRPr lang="ru-RU" sz="1600" b="1" dirty="0" smtClean="0"/>
          </a:p>
          <a:p>
            <a:r>
              <a:rPr lang="ru-RU" sz="1600" b="1" dirty="0" smtClean="0"/>
              <a:t>        Академик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5776" y="4062933"/>
            <a:ext cx="9433048" cy="143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010" tIns="126960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>
              <a:lnSpc>
                <a:spcPct val="100000"/>
              </a:lnSpc>
              <a:buClrTx/>
              <a:buSzTx/>
            </a:pPr>
            <a:r>
              <a:rPr lang="ru-RU" altLang="zh-CN" sz="1600" b="1" dirty="0" smtClean="0">
                <a:latin typeface="+mn-lt"/>
                <a:ea typeface="DejaVu Sans Mono"/>
                <a:cs typeface="Lohit Devanagari"/>
              </a:rPr>
              <a:t>Кафедра физики атомного ядра и квантовой теории столкновений</a:t>
            </a:r>
            <a:endParaRPr lang="ru-RU" altLang="zh-CN" sz="1600" b="1" dirty="0" smtClean="0"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DejaVu Sans Mono"/>
                <a:cs typeface="Lohit Devanagari"/>
              </a:rPr>
              <a:t>Квантовой теории и физики высоких энергий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DejaVu Sans Mono"/>
                <a:cs typeface="Lohit Devanagari"/>
              </a:rPr>
              <a:t>Кафедра физики космоса</a:t>
            </a:r>
          </a:p>
          <a:p>
            <a:pPr defTabSz="914400" eaLnBrk="0">
              <a:lnSpc>
                <a:spcPct val="100000"/>
              </a:lnSpc>
              <a:buClrTx/>
              <a:buSzTx/>
            </a:pPr>
            <a:r>
              <a:rPr lang="ru-RU" altLang="zh-CN" sz="1600" b="1" dirty="0" smtClean="0">
                <a:latin typeface="+mn-lt"/>
                <a:ea typeface="DejaVu Sans Mono"/>
                <a:cs typeface="Lohit Devanagari"/>
              </a:rPr>
              <a:t>Кафедра общей ядерной физики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DejaVu Sans Mono"/>
              <a:cs typeface="Lohit Devanaga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DejaVu Sans Mono"/>
                <a:cs typeface="Lohit Devanagari"/>
              </a:rPr>
              <a:t>Кафедра физики элементарных частиц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776" y="755501"/>
            <a:ext cx="7776864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Отдел экспериментальной физики высоких энергий </a:t>
            </a:r>
            <a:endParaRPr lang="ru-RU" b="1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15777" y="1043533"/>
            <a:ext cx="64807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Лаборатория </a:t>
            </a:r>
            <a:r>
              <a:rPr kumimoji="0" lang="ru-RU" altLang="zh-CN" sz="1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электрослабых</a:t>
            </a: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 и новых взаимодействий 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Лаборатория тяжелых кварков и редких распадов 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Лаборатория сильных взаимодействий 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DejaVu Sans Mono"/>
                <a:cs typeface="Lohit Devanagari"/>
              </a:rPr>
              <a:t>Лаборатория тяжелых частиц и резонансов </a:t>
            </a:r>
          </a:p>
          <a:p>
            <a:pPr defTabSz="914400" eaLnBrk="0">
              <a:lnSpc>
                <a:spcPct val="100000"/>
              </a:lnSpc>
              <a:buClrTx/>
              <a:buSzTx/>
            </a:pPr>
            <a:r>
              <a:rPr lang="ru-RU" altLang="zh-CN" sz="1400" b="1" dirty="0" smtClean="0">
                <a:solidFill>
                  <a:srgbClr val="0070C0"/>
                </a:solidFill>
                <a:latin typeface="+mn-lt"/>
                <a:ea typeface="DejaVu Sans Mono"/>
                <a:cs typeface="Lohit Devanagari"/>
              </a:rPr>
              <a:t>Лаборатория детекторных систем и электроники </a:t>
            </a:r>
            <a:endParaRPr lang="ru-RU" altLang="zh-CN" sz="1400" dirty="0" smtClean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776" y="2267669"/>
            <a:ext cx="8208912" cy="95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Отдел теоретической физики высоких энергий 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Лаборатория теории поля 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Лаборатория аналитических вычислений в физике высоких энергий 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Лаборатория теории фундаментальных взаимодействий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784" y="251445"/>
            <a:ext cx="931287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 настоящее время физика высоких энергий в НИИЯФ МГУ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776" y="3203773"/>
            <a:ext cx="676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1">
              <a:lnSpc>
                <a:spcPct val="100000"/>
              </a:lnSpc>
              <a:buClrTx/>
              <a:buSzTx/>
            </a:pPr>
            <a:r>
              <a:rPr lang="ru-RU" altLang="zh-CN" b="1" dirty="0" smtClean="0">
                <a:latin typeface="+mn-lt"/>
                <a:ea typeface="DejaVu Sans Mono"/>
                <a:cs typeface="Lohit Devanagari"/>
              </a:rPr>
              <a:t>Отдел ядерных исследований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779837"/>
            <a:ext cx="975985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Подготовка кадров.  Курсы лекций, необходимые для проведения исследований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68" y="5652045"/>
            <a:ext cx="9680407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International Conferences </a:t>
            </a:r>
            <a:r>
              <a:rPr lang="en-US" b="1" dirty="0" smtClean="0">
                <a:solidFill>
                  <a:srgbClr val="FF0000"/>
                </a:solidFill>
              </a:rPr>
              <a:t>QFTHEP</a:t>
            </a:r>
            <a:r>
              <a:rPr lang="en-US" b="1" dirty="0" smtClean="0"/>
              <a:t> (</a:t>
            </a:r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dirty="0" smtClean="0"/>
              <a:t>uantum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r>
              <a:rPr lang="en-US" b="1" dirty="0" smtClean="0"/>
              <a:t>ield 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/>
              <a:t>heory and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/>
              <a:t>igh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/>
              <a:t>nergy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/>
              <a:t>hysics)</a:t>
            </a:r>
          </a:p>
          <a:p>
            <a:r>
              <a:rPr lang="en-US" dirty="0" smtClean="0"/>
              <a:t>-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Повышение уровня исследований, укрепление международных контактов…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152" y="6228109"/>
            <a:ext cx="1799679" cy="11818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1182" y="6660157"/>
            <a:ext cx="30329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22 конференции с 19</a:t>
            </a:r>
            <a:r>
              <a:rPr lang="en-US" b="1" dirty="0" smtClean="0">
                <a:solidFill>
                  <a:srgbClr val="FF0000"/>
                </a:solidFill>
              </a:rPr>
              <a:t>85</a:t>
            </a:r>
            <a:r>
              <a:rPr lang="ru-RU" b="1" dirty="0" smtClean="0">
                <a:solidFill>
                  <a:srgbClr val="FF0000"/>
                </a:solidFill>
              </a:rPr>
              <a:t> г.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p1580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0325" y="6228109"/>
            <a:ext cx="1608179" cy="1206134"/>
          </a:xfrm>
          <a:prstGeom prst="rect">
            <a:avLst/>
          </a:prstGeom>
        </p:spPr>
      </p:pic>
      <p:pic>
        <p:nvPicPr>
          <p:cNvPr id="14" name="Рисунок 13" descr="qfthep2015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84728" y="6213251"/>
            <a:ext cx="898768" cy="1259558"/>
          </a:xfrm>
          <a:prstGeom prst="rect">
            <a:avLst/>
          </a:prstGeom>
        </p:spPr>
      </p:pic>
      <p:pic>
        <p:nvPicPr>
          <p:cNvPr id="15" name="Рисунок 14" descr="130626_DSC_06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2480" y="6188094"/>
            <a:ext cx="1980039" cy="13117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784" y="1043533"/>
            <a:ext cx="9433048" cy="627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Эксперимент сотрудничества  НИИЯФ МГУ, ФИАН, УФТИ на электронных ускорителях УФТИ и ФИАН (1969 </a:t>
            </a:r>
            <a:r>
              <a:rPr lang="ru-RU" sz="1600" b="1" dirty="0" smtClean="0">
                <a:solidFill>
                  <a:srgbClr val="C00000"/>
                </a:solidFill>
                <a:cs typeface="Utopia" pitchFamily="16" charset="0"/>
              </a:rPr>
              <a:t>÷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 1990) </a:t>
            </a:r>
          </a:p>
          <a:p>
            <a:r>
              <a:rPr lang="ru-RU" sz="1600" b="1" dirty="0" smtClean="0">
                <a:latin typeface="+mn-lt"/>
              </a:rPr>
              <a:t>Сечения процесса </a:t>
            </a:r>
            <a:r>
              <a:rPr lang="ru-RU" sz="1600" b="1" dirty="0" err="1" smtClean="0">
                <a:latin typeface="+mn-lt"/>
              </a:rPr>
              <a:t>фоторождения</a:t>
            </a:r>
            <a:r>
              <a:rPr lang="ru-RU" sz="1600" b="1" dirty="0" smtClean="0">
                <a:latin typeface="+mn-lt"/>
              </a:rPr>
              <a:t> </a:t>
            </a:r>
            <a:r>
              <a:rPr lang="ru-RU" sz="1600" b="1" dirty="0" err="1" smtClean="0">
                <a:latin typeface="+mn-lt"/>
                <a:cs typeface="Times New Roman"/>
              </a:rPr>
              <a:t>π</a:t>
            </a:r>
            <a:r>
              <a:rPr lang="ru-RU" sz="1600" b="1" baseline="30000" dirty="0" smtClean="0">
                <a:latin typeface="+mn-lt"/>
                <a:cs typeface="Times New Roman"/>
              </a:rPr>
              <a:t>+</a:t>
            </a:r>
            <a:r>
              <a:rPr lang="ru-RU" sz="1600" b="1" dirty="0" smtClean="0">
                <a:latin typeface="+mn-lt"/>
                <a:cs typeface="Times New Roman"/>
              </a:rPr>
              <a:t> </a:t>
            </a:r>
            <a:r>
              <a:rPr lang="ru-RU" sz="1600" b="1" dirty="0" smtClean="0">
                <a:latin typeface="+mn-lt"/>
              </a:rPr>
              <a:t>на протонах линейно поляризованным </a:t>
            </a:r>
            <a:r>
              <a:rPr lang="ru-RU" sz="1600" b="1" dirty="0" err="1" smtClean="0">
                <a:latin typeface="+mn-lt"/>
              </a:rPr>
              <a:t>γ-излучением</a:t>
            </a:r>
            <a:r>
              <a:rPr lang="ru-RU" sz="1600" b="1" dirty="0" smtClean="0">
                <a:latin typeface="+mn-lt"/>
              </a:rPr>
              <a:t>. </a:t>
            </a:r>
          </a:p>
          <a:p>
            <a:endParaRPr lang="ru-RU" sz="1600" b="1" dirty="0" smtClean="0">
              <a:latin typeface="+mn-lt"/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Международный эксперимент на нейтронном пучке (У-70 ИФВЭ) (1971 </a:t>
            </a:r>
            <a:r>
              <a:rPr lang="ru-RU" sz="1600" b="1" dirty="0" smtClean="0">
                <a:solidFill>
                  <a:srgbClr val="C00000"/>
                </a:solidFill>
                <a:cs typeface="Utopia" pitchFamily="16" charset="0"/>
              </a:rPr>
              <a:t>÷ </a:t>
            </a:r>
            <a:r>
              <a:rPr lang="ru-RU" sz="1600" b="1" dirty="0" smtClean="0">
                <a:solidFill>
                  <a:srgbClr val="C00000"/>
                </a:solidFill>
              </a:rPr>
              <a:t>1974)</a:t>
            </a:r>
          </a:p>
          <a:p>
            <a:r>
              <a:rPr lang="ru-RU" sz="1600" b="1" dirty="0" smtClean="0">
                <a:latin typeface="+mn-lt"/>
              </a:rPr>
              <a:t>Сечения взаимодействия нейтронов с протонами и ядрами при энергиях 30 - 70 ГэВ, в частности,  сечения упругого рассеяния нейтронов на протонах, рассеяния с перезарядкой и дифракционной диссоциации нейтронов</a:t>
            </a:r>
          </a:p>
          <a:p>
            <a:endParaRPr lang="ru-RU" sz="1600" b="1" dirty="0" smtClean="0">
              <a:latin typeface="+mn-lt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Международный эксперимент на </a:t>
            </a:r>
            <a:r>
              <a:rPr lang="ru-RU" sz="1600" b="1" dirty="0" err="1" smtClean="0">
                <a:solidFill>
                  <a:srgbClr val="C00000"/>
                </a:solidFill>
                <a:latin typeface="+mn-lt"/>
              </a:rPr>
              <a:t>пропановой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 камере </a:t>
            </a:r>
            <a:r>
              <a:rPr lang="ru-RU" sz="1600" b="1" dirty="0" smtClean="0">
                <a:solidFill>
                  <a:srgbClr val="C00000"/>
                </a:solidFill>
              </a:rPr>
              <a:t>ОИЯИ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(У-70 </a:t>
            </a:r>
            <a:r>
              <a:rPr lang="ru-RU" sz="1600" b="1" dirty="0" smtClean="0">
                <a:solidFill>
                  <a:srgbClr val="C00000"/>
                </a:solidFill>
              </a:rPr>
              <a:t>ИФВЭ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)  (1972 </a:t>
            </a:r>
            <a:r>
              <a:rPr lang="ru-RU" sz="1600" b="1" dirty="0" smtClean="0">
                <a:solidFill>
                  <a:srgbClr val="C00000"/>
                </a:solidFill>
                <a:cs typeface="Utopia" pitchFamily="16" charset="0"/>
              </a:rPr>
              <a:t>÷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1978 гг.)</a:t>
            </a:r>
          </a:p>
          <a:p>
            <a:r>
              <a:rPr lang="ru-RU" sz="1600" b="1" dirty="0" smtClean="0">
                <a:latin typeface="+mn-lt"/>
              </a:rPr>
              <a:t>Основной вклад - образование резонансов в </a:t>
            </a:r>
            <a:r>
              <a:rPr lang="el-GR" sz="1600" b="1" dirty="0" smtClean="0">
                <a:latin typeface="+mn-lt"/>
                <a:cs typeface="Times New Roman"/>
              </a:rPr>
              <a:t>π</a:t>
            </a:r>
            <a:r>
              <a:rPr lang="ru-RU" sz="1600" b="1" dirty="0" smtClean="0">
                <a:latin typeface="+mn-lt"/>
                <a:cs typeface="Times New Roman"/>
              </a:rPr>
              <a:t>-</a:t>
            </a:r>
            <a:r>
              <a:rPr lang="en-US" sz="1600" b="1" dirty="0" smtClean="0">
                <a:latin typeface="+mn-lt"/>
                <a:cs typeface="Times New Roman"/>
              </a:rPr>
              <a:t>p</a:t>
            </a:r>
            <a:r>
              <a:rPr lang="ru-RU" sz="1600" b="1" dirty="0" smtClean="0">
                <a:latin typeface="+mn-lt"/>
                <a:cs typeface="Times New Roman"/>
              </a:rPr>
              <a:t> рассеянии с распадами на пионы и нуклоны</a:t>
            </a:r>
          </a:p>
          <a:p>
            <a:endParaRPr lang="ru-RU" sz="1600" b="1" dirty="0" smtClean="0">
              <a:latin typeface="+mn-lt"/>
              <a:cs typeface="Times New Roman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Эксперимент СМС-МГУ «Лидирующие частицы» (</a:t>
            </a:r>
            <a:r>
              <a:rPr lang="ru-RU" sz="1600" b="1" dirty="0" err="1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Синхрофазатрон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ОИЯИ) 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(1980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Utopia" pitchFamily="16" charset="0"/>
              </a:rPr>
              <a:t>÷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1996) 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фрагментация протонов на ядрах осуществляется 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через связанное барионное состояние; эффект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каналирования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 ядер  (</a:t>
            </a:r>
            <a:r>
              <a:rPr lang="ru-RU" sz="1600" b="1" i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C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 и </a:t>
            </a:r>
            <a:r>
              <a:rPr lang="ru-RU" sz="1600" b="1" i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O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)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 в изогнутом монокристалле кремния </a:t>
            </a:r>
            <a:endParaRPr lang="ru-RU" sz="1600" b="1" dirty="0" smtClean="0">
              <a:latin typeface="+mn-lt"/>
            </a:endParaRPr>
          </a:p>
          <a:p>
            <a:endParaRPr lang="ru-RU" sz="1600" b="1" dirty="0" smtClean="0">
              <a:latin typeface="+mn-lt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Международный эксперимент «Людмила» (У-70 ИФВЭ)</a:t>
            </a:r>
          </a:p>
          <a:p>
            <a:r>
              <a:rPr lang="ru-RU" sz="1600" b="1" dirty="0" smtClean="0">
                <a:latin typeface="+mn-lt"/>
              </a:rPr>
              <a:t>(1974 </a:t>
            </a:r>
            <a:r>
              <a:rPr lang="ru-RU" sz="1600" b="1" dirty="0" smtClean="0">
                <a:cs typeface="Utopia" pitchFamily="16" charset="0"/>
              </a:rPr>
              <a:t>÷ </a:t>
            </a:r>
            <a:r>
              <a:rPr lang="ru-RU" sz="1600" b="1" dirty="0" smtClean="0">
                <a:latin typeface="+mn-lt"/>
              </a:rPr>
              <a:t>1990 гг.)</a:t>
            </a:r>
          </a:p>
          <a:p>
            <a:r>
              <a:rPr lang="ru-RU" sz="1600" b="1" dirty="0" smtClean="0"/>
              <a:t>Наблюдение эффекта интерференции тождественных </a:t>
            </a:r>
            <a:r>
              <a:rPr lang="ru-RU" sz="1600" b="1" dirty="0" err="1" smtClean="0"/>
              <a:t>π-мезонов</a:t>
            </a:r>
            <a:r>
              <a:rPr lang="ru-RU" sz="1600" b="1" dirty="0" smtClean="0"/>
              <a:t>.  </a:t>
            </a:r>
            <a:r>
              <a:rPr lang="ru-RU" sz="1600" b="1" dirty="0" smtClean="0">
                <a:latin typeface="+mn-lt"/>
              </a:rPr>
              <a:t>Эффект </a:t>
            </a:r>
            <a:r>
              <a:rPr lang="ru-RU" sz="1600" b="1" dirty="0" err="1" smtClean="0">
                <a:latin typeface="+mn-lt"/>
              </a:rPr>
              <a:t>выстроенности</a:t>
            </a:r>
            <a:r>
              <a:rPr lang="ru-RU" sz="1600" b="1" dirty="0" smtClean="0">
                <a:latin typeface="+mn-lt"/>
              </a:rPr>
              <a:t> спина </a:t>
            </a:r>
            <a:r>
              <a:rPr lang="el-GR" sz="1600" b="1" dirty="0" smtClean="0">
                <a:latin typeface="+mn-lt"/>
                <a:cs typeface="Times New Roman"/>
              </a:rPr>
              <a:t>ρ</a:t>
            </a:r>
            <a:r>
              <a:rPr lang="ru-RU" sz="1600" b="1" baseline="30000" dirty="0" smtClean="0">
                <a:latin typeface="+mn-lt"/>
                <a:cs typeface="Times New Roman"/>
              </a:rPr>
              <a:t>0</a:t>
            </a:r>
            <a:r>
              <a:rPr lang="ru-RU" sz="1600" b="1" dirty="0" smtClean="0">
                <a:latin typeface="+mn-lt"/>
                <a:cs typeface="Times New Roman"/>
              </a:rPr>
              <a:t>-мезона </a:t>
            </a:r>
            <a:endParaRPr lang="ru-RU" sz="1600" b="1" dirty="0" smtClean="0">
              <a:latin typeface="+mn-lt"/>
            </a:endParaRPr>
          </a:p>
          <a:p>
            <a:endParaRPr lang="ru-RU" sz="1600" b="1" dirty="0" smtClean="0">
              <a:latin typeface="+mn-lt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Международный эксперимент «Мирабель» (У-70 ИФВЭ)</a:t>
            </a:r>
          </a:p>
          <a:p>
            <a:r>
              <a:rPr lang="ru-RU" sz="1600" b="1" dirty="0" smtClean="0">
                <a:latin typeface="+mn-lt"/>
              </a:rPr>
              <a:t>(1980 </a:t>
            </a:r>
            <a:r>
              <a:rPr lang="ru-RU" sz="1600" b="1" dirty="0" smtClean="0">
                <a:cs typeface="Utopia" pitchFamily="16" charset="0"/>
              </a:rPr>
              <a:t>÷ </a:t>
            </a:r>
            <a:r>
              <a:rPr lang="ru-RU" sz="1600" b="1" dirty="0" smtClean="0">
                <a:latin typeface="+mn-lt"/>
              </a:rPr>
              <a:t>1996 гг.)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инклюзивные сечения рождения заряженных адронов  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во взаимодействиях  </a:t>
            </a:r>
            <a:r>
              <a:rPr lang="ru-RU" sz="1600" b="1" i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K</a:t>
            </a:r>
            <a:r>
              <a:rPr lang="ru-RU" sz="1600" b="1" i="1" baseline="22000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–</a:t>
            </a:r>
            <a:r>
              <a:rPr lang="ru-RU" sz="1600" b="1" i="1" dirty="0" err="1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p</a:t>
            </a:r>
            <a:r>
              <a:rPr lang="ru-RU" sz="1600" b="1" i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, </a:t>
            </a:r>
            <a:r>
              <a:rPr lang="ru-RU" sz="1600" b="1" i="1" dirty="0" err="1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pp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 и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анти</a:t>
            </a:r>
            <a:r>
              <a:rPr lang="ru-RU" sz="1600" b="1" i="1" dirty="0" err="1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-pp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  <a:cs typeface="Times New Roman" pitchFamily="16" charset="0"/>
              </a:rPr>
              <a:t> при 32 ГэВ/с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1920" y="179437"/>
            <a:ext cx="6399637" cy="722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НИИЯФ</a:t>
            </a:r>
            <a:r>
              <a:rPr lang="en-US" sz="2800" b="1" dirty="0" smtClean="0">
                <a:solidFill>
                  <a:srgbClr val="0070C0"/>
                </a:solidFill>
              </a:rPr>
              <a:t>/</a:t>
            </a:r>
            <a:r>
              <a:rPr lang="ru-RU" sz="2800" b="1" dirty="0" smtClean="0">
                <a:solidFill>
                  <a:srgbClr val="0070C0"/>
                </a:solidFill>
              </a:rPr>
              <a:t>ОЯФ МГУ в экспериментах</a:t>
            </a:r>
          </a:p>
          <a:p>
            <a:r>
              <a:rPr lang="ru-RU" sz="1600" b="1" dirty="0" smtClean="0"/>
              <a:t>                                    (неполный список)</a:t>
            </a:r>
            <a:endParaRPr lang="ru-RU" sz="1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776" y="395461"/>
            <a:ext cx="9577064" cy="306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Международный эксперимент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Е-672 (FNAL, США)  (1989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Utopia" pitchFamily="16" charset="0"/>
              </a:rPr>
              <a:t>÷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1997)</a:t>
            </a:r>
          </a:p>
          <a:p>
            <a:r>
              <a:rPr lang="ru-RU" sz="1600" b="1" dirty="0" smtClean="0">
                <a:latin typeface="+mn-lt"/>
                <a:cs typeface="Times New Roman" pitchFamily="16" charset="0"/>
              </a:rPr>
              <a:t>Сечения рождения и дифференциальные распределения </a:t>
            </a:r>
            <a:endParaRPr lang="en-US" sz="1600" b="1" dirty="0" smtClean="0">
              <a:latin typeface="+mn-lt"/>
              <a:cs typeface="Times New Roman" pitchFamily="16" charset="0"/>
            </a:endParaRPr>
          </a:p>
          <a:p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J/ψ 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ψ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(2S)  по  </a:t>
            </a:r>
            <a:r>
              <a:rPr lang="ru-RU" sz="1600" b="1" i="1" dirty="0" err="1" smtClean="0">
                <a:latin typeface="+mn-lt"/>
                <a:cs typeface="Times New Roman" pitchFamily="16" charset="0"/>
              </a:rPr>
              <a:t>x</a:t>
            </a:r>
            <a:r>
              <a:rPr lang="ru-RU" sz="1600" b="1" i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baseline="-26000" dirty="0" smtClean="0">
                <a:latin typeface="+mn-lt"/>
                <a:cs typeface="Times New Roman" pitchFamily="16" charset="0"/>
              </a:rPr>
              <a:t>F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,  p</a:t>
            </a:r>
            <a:r>
              <a:rPr lang="ru-RU" sz="1600" b="1" baseline="26000" dirty="0" smtClean="0">
                <a:latin typeface="+mn-lt"/>
                <a:cs typeface="Times New Roman" pitchFamily="16" charset="0"/>
              </a:rPr>
              <a:t>2</a:t>
            </a:r>
            <a:r>
              <a:rPr lang="ru-RU" sz="1600" b="1" baseline="-26000" dirty="0" smtClean="0">
                <a:latin typeface="+mn-lt"/>
                <a:cs typeface="Times New Roman" pitchFamily="16" charset="0"/>
              </a:rPr>
              <a:t>T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 и  по углу Готфрида-Джексона</a:t>
            </a:r>
          </a:p>
          <a:p>
            <a:endParaRPr lang="ru-RU" sz="1600" b="1" dirty="0" smtClean="0">
              <a:latin typeface="+mn-lt"/>
              <a:cs typeface="Times New Roman" pitchFamily="16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Международный эксперимент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Е-852 (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BNL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, США) (1991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Utopia" pitchFamily="16" charset="0"/>
              </a:rPr>
              <a:t>÷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2006) </a:t>
            </a:r>
          </a:p>
          <a:p>
            <a:r>
              <a:rPr lang="ru-RU" sz="1600" b="1" dirty="0" err="1" smtClean="0">
                <a:latin typeface="+mn-lt"/>
                <a:cs typeface="Times New Roman" pitchFamily="16" charset="0"/>
              </a:rPr>
              <a:t>Мезонные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резонансы  π</a:t>
            </a:r>
            <a:r>
              <a:rPr lang="ru-RU" sz="1600" b="1" baseline="-4000" dirty="0" smtClean="0">
                <a:latin typeface="+mn-lt"/>
                <a:cs typeface="Times New Roman" pitchFamily="16" charset="0"/>
              </a:rPr>
              <a:t>1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(1400),  π</a:t>
            </a:r>
            <a:r>
              <a:rPr lang="ru-RU" sz="1600" b="1" baseline="-4000" dirty="0" smtClean="0">
                <a:latin typeface="+mn-lt"/>
                <a:cs typeface="Times New Roman" pitchFamily="16" charset="0"/>
              </a:rPr>
              <a:t>1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(1600),  и  π</a:t>
            </a:r>
            <a:r>
              <a:rPr lang="ru-RU" sz="1600" b="1" baseline="-4000" dirty="0" smtClean="0">
                <a:latin typeface="+mn-lt"/>
                <a:cs typeface="Times New Roman" pitchFamily="16" charset="0"/>
              </a:rPr>
              <a:t>1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(2000)  с экзотическими квантовыми числами  J </a:t>
            </a:r>
            <a:r>
              <a:rPr lang="ru-RU" sz="1600" b="1" baseline="37000" dirty="0" smtClean="0">
                <a:latin typeface="+mn-lt"/>
                <a:cs typeface="Times New Roman" pitchFamily="16" charset="0"/>
              </a:rPr>
              <a:t>PC 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= 1</a:t>
            </a:r>
            <a:r>
              <a:rPr lang="ru-RU" sz="1600" b="1" baseline="37000" dirty="0" smtClean="0">
                <a:latin typeface="+mn-lt"/>
                <a:cs typeface="Times New Roman" pitchFamily="16" charset="0"/>
              </a:rPr>
              <a:t>–+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,  запрещёнными в Стандартной модели.  Результаты эксперимента включены в «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Review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of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Particle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Properties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» (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Particle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Data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 </a:t>
            </a:r>
            <a:r>
              <a:rPr lang="ru-RU" sz="1600" b="1" dirty="0" err="1" smtClean="0">
                <a:latin typeface="+mn-lt"/>
                <a:cs typeface="Times New Roman" pitchFamily="16" charset="0"/>
              </a:rPr>
              <a:t>Group</a:t>
            </a:r>
            <a:r>
              <a:rPr lang="ru-RU" sz="1600" b="1" dirty="0" smtClean="0">
                <a:latin typeface="+mn-lt"/>
                <a:cs typeface="Times New Roman" pitchFamily="16" charset="0"/>
              </a:rPr>
              <a:t>).</a:t>
            </a:r>
          </a:p>
          <a:p>
            <a:endParaRPr lang="ru-RU" sz="1600" b="1" dirty="0" smtClean="0">
              <a:latin typeface="+mn-lt"/>
              <a:cs typeface="Times New Roman" pitchFamily="16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Международный  эксперимент  SELEX (E781)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6" charset="0"/>
              </a:rPr>
              <a:t>(FNAL, США) (</a:t>
            </a:r>
            <a:r>
              <a:rPr lang="ru-RU" sz="1600" b="1" dirty="0" smtClean="0">
                <a:solidFill>
                  <a:srgbClr val="C00000"/>
                </a:solidFill>
              </a:rPr>
              <a:t>1992 </a:t>
            </a:r>
            <a:r>
              <a:rPr lang="ru-RU" sz="1600" b="1" dirty="0" smtClean="0">
                <a:solidFill>
                  <a:srgbClr val="C00000"/>
                </a:solidFill>
                <a:cs typeface="Utopia" pitchFamily="16" charset="0"/>
              </a:rPr>
              <a:t>÷</a:t>
            </a:r>
            <a:r>
              <a:rPr lang="ru-RU" sz="1600" b="1" dirty="0" smtClean="0">
                <a:solidFill>
                  <a:srgbClr val="C00000"/>
                </a:solidFill>
              </a:rPr>
              <a:t> 2004)</a:t>
            </a:r>
          </a:p>
          <a:p>
            <a:r>
              <a:rPr lang="ru-RU" sz="1600" b="1" dirty="0" smtClean="0"/>
              <a:t>Самое точное на то время измерение времён жизни очарованных </a:t>
            </a:r>
            <a:r>
              <a:rPr lang="ru-RU" sz="1600" b="1" dirty="0" err="1" smtClean="0"/>
              <a:t>Λ</a:t>
            </a:r>
            <a:r>
              <a:rPr lang="ru-RU" sz="1600" b="1" baseline="-25000" dirty="0" err="1" smtClean="0"/>
              <a:t>c</a:t>
            </a:r>
            <a:r>
              <a:rPr lang="ru-RU" sz="1600" b="1" baseline="30000" dirty="0" smtClean="0"/>
              <a:t>+</a:t>
            </a:r>
            <a:r>
              <a:rPr lang="ru-RU" sz="1600" b="1" dirty="0" smtClean="0"/>
              <a:t>-барионов и D</a:t>
            </a:r>
            <a:r>
              <a:rPr lang="ru-RU" sz="1600" b="1" baseline="30000" dirty="0" smtClean="0"/>
              <a:t>0</a:t>
            </a:r>
            <a:r>
              <a:rPr lang="ru-RU" sz="1600" b="1" dirty="0" smtClean="0"/>
              <a:t>-мезонов.</a:t>
            </a:r>
          </a:p>
          <a:p>
            <a:endParaRPr lang="ru-RU" sz="16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67869"/>
            <a:ext cx="5904656" cy="318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Создание одной из лучших в стране 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лабораторий кремниевых детекторов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Создание одной из первых высокоскоростных 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телекоммуникационных  сетей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872" y="3491805"/>
            <a:ext cx="717247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Важнейшее значение  для ФВЭ в НИИЯФ МГУ</a:t>
            </a:r>
            <a:endParaRPr lang="ru-RU" sz="2400" b="1" dirty="0"/>
          </a:p>
        </p:txBody>
      </p:sp>
      <p:pic>
        <p:nvPicPr>
          <p:cNvPr id="5" name="Picture 4" descr="Radio-MSU-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480" y="6073368"/>
            <a:ext cx="2052042" cy="1450885"/>
          </a:xfrm>
          <a:prstGeom prst="rect">
            <a:avLst/>
          </a:prstGeom>
          <a:noFill/>
        </p:spPr>
      </p:pic>
      <p:pic>
        <p:nvPicPr>
          <p:cNvPr id="6" name="Рисунок 5" descr="Первая_зондовая_установка_в_лаборатор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928" y="4931965"/>
            <a:ext cx="1944216" cy="1458162"/>
          </a:xfrm>
          <a:prstGeom prst="rect">
            <a:avLst/>
          </a:prstGeom>
        </p:spPr>
      </p:pic>
      <p:pic>
        <p:nvPicPr>
          <p:cNvPr id="7" name="Рисунок 6" descr="Современное_оборудование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4328" y="4499917"/>
            <a:ext cx="1663185" cy="1511562"/>
          </a:xfrm>
          <a:prstGeom prst="rect">
            <a:avLst/>
          </a:prstGeom>
        </p:spPr>
      </p:pic>
      <p:pic>
        <p:nvPicPr>
          <p:cNvPr id="9" name="Рисунок 8" descr="Современное_оборудование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552" y="4499917"/>
            <a:ext cx="1656184" cy="1521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1880" y="4643933"/>
            <a:ext cx="267162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Первая зондовая установка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88384" y="4135200"/>
            <a:ext cx="27282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Современное оборудование</a:t>
            </a:r>
            <a:endParaRPr lang="ru-RU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8503" y="1619597"/>
            <a:ext cx="10042123" cy="559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/>
              <a:t>Участие </a:t>
            </a:r>
            <a:r>
              <a:rPr lang="ru-RU" sz="2400" b="1" dirty="0"/>
              <a:t>в международных экспериментах </a:t>
            </a:r>
            <a:endParaRPr lang="ru-RU" sz="2400" b="1" dirty="0" smtClean="0"/>
          </a:p>
          <a:p>
            <a:r>
              <a:rPr lang="ru-RU" sz="2400" b="1" dirty="0" smtClean="0"/>
              <a:t> </a:t>
            </a:r>
            <a:r>
              <a:rPr lang="en-US" sz="2400" b="1" dirty="0">
                <a:solidFill>
                  <a:schemeClr val="accent2"/>
                </a:solidFill>
              </a:rPr>
              <a:t>ZEUS (DESY)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smtClean="0"/>
              <a:t>и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D0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(</a:t>
            </a:r>
            <a:r>
              <a:rPr lang="en-US" sz="2400" b="1" dirty="0" err="1" smtClean="0">
                <a:solidFill>
                  <a:schemeClr val="accent2"/>
                </a:solidFill>
              </a:rPr>
              <a:t>Fermilab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ru-RU" sz="2400" b="1" dirty="0" smtClean="0"/>
              <a:t>(</a:t>
            </a:r>
            <a:r>
              <a:rPr lang="ru-RU" sz="2400" b="1" dirty="0" err="1"/>
              <a:t>коллайдер</a:t>
            </a:r>
            <a:r>
              <a:rPr lang="ru-RU" sz="2400" b="1" dirty="0"/>
              <a:t> </a:t>
            </a:r>
            <a:r>
              <a:rPr lang="en-US" sz="2400" b="1" dirty="0" err="1"/>
              <a:t>Tevatron</a:t>
            </a:r>
            <a:r>
              <a:rPr lang="en-US" sz="2400" b="1" dirty="0"/>
              <a:t> </a:t>
            </a:r>
            <a:r>
              <a:rPr lang="ru-RU" sz="2400" b="1" dirty="0"/>
              <a:t>остановлен в 2010, </a:t>
            </a:r>
            <a:r>
              <a:rPr lang="ru-RU" sz="2400" b="1" dirty="0" err="1"/>
              <a:t>коллайдер</a:t>
            </a:r>
            <a:r>
              <a:rPr lang="ru-RU" sz="2400" b="1" dirty="0"/>
              <a:t> </a:t>
            </a:r>
            <a:r>
              <a:rPr lang="en-US" sz="2400" b="1" dirty="0"/>
              <a:t>HERA</a:t>
            </a:r>
            <a:r>
              <a:rPr lang="ru-RU" sz="2400" b="1" dirty="0"/>
              <a:t> остановлен в 2007</a:t>
            </a:r>
            <a:r>
              <a:rPr lang="ru-RU" sz="2400" b="1" dirty="0" smtClean="0"/>
              <a:t>)</a:t>
            </a:r>
          </a:p>
          <a:p>
            <a:endParaRPr lang="ru-RU" sz="2400" b="1" dirty="0" smtClean="0"/>
          </a:p>
          <a:p>
            <a:endParaRPr lang="en-US" sz="2400" b="1" dirty="0"/>
          </a:p>
          <a:p>
            <a:pPr>
              <a:buFontTx/>
              <a:buChar char="-"/>
            </a:pPr>
            <a:r>
              <a:rPr lang="ru-RU" sz="2400" b="1" dirty="0" smtClean="0"/>
              <a:t>Участие </a:t>
            </a:r>
            <a:r>
              <a:rPr lang="ru-RU" sz="2400" b="1" dirty="0"/>
              <a:t>в </a:t>
            </a:r>
            <a:r>
              <a:rPr lang="ru-RU" sz="2400" b="1" dirty="0" smtClean="0"/>
              <a:t>экспериментах </a:t>
            </a:r>
            <a:r>
              <a:rPr lang="ru-RU" sz="2400" b="1" dirty="0" smtClean="0">
                <a:solidFill>
                  <a:schemeClr val="accent2"/>
                </a:solidFill>
              </a:rPr>
              <a:t>СВД </a:t>
            </a:r>
            <a:r>
              <a:rPr lang="ru-RU" sz="2400" b="1" dirty="0"/>
              <a:t>и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</a:rPr>
              <a:t>НУКЛОН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endParaRPr lang="ru-RU" sz="24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</a:rPr>
              <a:t>Участие в международных экспериментах </a:t>
            </a:r>
            <a:r>
              <a:rPr lang="en-US" sz="2400" b="1" dirty="0" smtClean="0">
                <a:solidFill>
                  <a:schemeClr val="accent2"/>
                </a:solidFill>
              </a:rPr>
              <a:t>CMS, ATLAS, </a:t>
            </a:r>
            <a:r>
              <a:rPr lang="en-US" sz="2400" b="1" dirty="0" err="1" smtClean="0">
                <a:solidFill>
                  <a:schemeClr val="accent2"/>
                </a:solidFill>
              </a:rPr>
              <a:t>LHCb</a:t>
            </a:r>
            <a:r>
              <a:rPr lang="en-US" sz="2400" b="1" dirty="0" smtClean="0">
                <a:solidFill>
                  <a:schemeClr val="accent2"/>
                </a:solidFill>
              </a:rPr>
              <a:t>,</a:t>
            </a:r>
            <a:r>
              <a:rPr lang="ru-RU" sz="2400" b="1" dirty="0" smtClean="0">
                <a:solidFill>
                  <a:schemeClr val="accent2"/>
                </a:solidFill>
              </a:rPr>
              <a:t> (</a:t>
            </a:r>
            <a:r>
              <a:rPr lang="en-US" sz="2400" b="1" dirty="0" smtClean="0">
                <a:solidFill>
                  <a:schemeClr val="accent2"/>
                </a:solidFill>
              </a:rPr>
              <a:t>ALICE) </a:t>
            </a:r>
            <a:r>
              <a:rPr lang="ru-RU" sz="2400" b="1" dirty="0" smtClean="0"/>
              <a:t>на </a:t>
            </a:r>
            <a:r>
              <a:rPr lang="ru-RU" sz="2400" b="1" dirty="0" smtClean="0">
                <a:solidFill>
                  <a:schemeClr val="accent2"/>
                </a:solidFill>
              </a:rPr>
              <a:t>Большом </a:t>
            </a:r>
            <a:r>
              <a:rPr lang="ru-RU" sz="2400" b="1" dirty="0" err="1" smtClean="0">
                <a:solidFill>
                  <a:schemeClr val="accent2"/>
                </a:solidFill>
              </a:rPr>
              <a:t>адронном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коллайдере</a:t>
            </a:r>
            <a:r>
              <a:rPr lang="ru-RU" sz="2400" b="1" dirty="0" smtClean="0">
                <a:solidFill>
                  <a:schemeClr val="accent2"/>
                </a:solidFill>
              </a:rPr>
              <a:t> (</a:t>
            </a:r>
            <a:r>
              <a:rPr lang="en-US" sz="2400" b="1" dirty="0" smtClean="0">
                <a:solidFill>
                  <a:schemeClr val="accent2"/>
                </a:solidFill>
              </a:rPr>
              <a:t>CERN</a:t>
            </a:r>
            <a:r>
              <a:rPr lang="ru-RU" sz="2400" b="1" dirty="0" smtClean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endParaRPr lang="ru-RU" sz="2400" b="1" dirty="0"/>
          </a:p>
          <a:p>
            <a:r>
              <a:rPr lang="ru-RU" sz="2400" b="1" dirty="0"/>
              <a:t>- Участие в подготовке международных экспериментов </a:t>
            </a:r>
            <a:endParaRPr lang="en-US" sz="2400" b="1" dirty="0"/>
          </a:p>
          <a:p>
            <a:r>
              <a:rPr lang="en-US" sz="2400" b="1" dirty="0" smtClean="0">
                <a:solidFill>
                  <a:schemeClr val="accent2"/>
                </a:solidFill>
              </a:rPr>
              <a:t>MPD, BM@N (NICA, </a:t>
            </a:r>
            <a:r>
              <a:rPr lang="en-US" sz="2400" b="1" dirty="0" err="1" smtClean="0">
                <a:solidFill>
                  <a:schemeClr val="accent2"/>
                </a:solidFill>
              </a:rPr>
              <a:t>Dubna</a:t>
            </a:r>
            <a:r>
              <a:rPr lang="en-US" sz="2400" b="1" dirty="0" smtClean="0">
                <a:solidFill>
                  <a:schemeClr val="accent2"/>
                </a:solidFill>
              </a:rPr>
              <a:t>, Russia), CBM </a:t>
            </a:r>
            <a:r>
              <a:rPr lang="en-US" sz="2400" b="1" dirty="0">
                <a:solidFill>
                  <a:schemeClr val="accent2"/>
                </a:solidFill>
              </a:rPr>
              <a:t>(FAIR, Germany), </a:t>
            </a:r>
            <a:r>
              <a:rPr lang="en-US" sz="2400" b="1" dirty="0" smtClean="0">
                <a:solidFill>
                  <a:schemeClr val="accent2"/>
                </a:solidFill>
              </a:rPr>
              <a:t>CLASS12 (JLAB, USA), ILC</a:t>
            </a:r>
            <a:r>
              <a:rPr lang="ru-RU" sz="2400" b="1" dirty="0" smtClean="0">
                <a:solidFill>
                  <a:schemeClr val="accent2"/>
                </a:solidFill>
              </a:rPr>
              <a:t>…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808" y="642123"/>
            <a:ext cx="8228189" cy="54542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       </a:t>
            </a:r>
            <a:r>
              <a:rPr lang="ru-RU" sz="3100" b="1" dirty="0" smtClean="0">
                <a:solidFill>
                  <a:srgbClr val="C00000"/>
                </a:solidFill>
              </a:rPr>
              <a:t>Сотрудничества в настоящее время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8004" y="354091"/>
            <a:ext cx="3759723" cy="54542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</a:rPr>
              <a:t>Эксперимент СВД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496" y="1763613"/>
            <a:ext cx="3155629" cy="259865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3768" y="1331565"/>
            <a:ext cx="6156631" cy="349405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indent="119048" algn="just"/>
            <a:r>
              <a:rPr lang="ru-RU" sz="1300" b="1" dirty="0" smtClean="0"/>
              <a:t> </a:t>
            </a:r>
            <a:r>
              <a:rPr lang="ru-RU" sz="1600" b="1" dirty="0">
                <a:solidFill>
                  <a:srgbClr val="FF0000"/>
                </a:solidFill>
              </a:rPr>
              <a:t>«Спектрометр с вершинным детектором» (СВД</a:t>
            </a:r>
            <a:r>
              <a:rPr lang="ru-RU" sz="1600" b="1" dirty="0" smtClean="0">
                <a:solidFill>
                  <a:srgbClr val="FF0000"/>
                </a:solidFill>
              </a:rPr>
              <a:t>) </a:t>
            </a:r>
            <a:r>
              <a:rPr lang="ru-RU" sz="1300" b="1" dirty="0" smtClean="0"/>
              <a:t>(с 1983 г.)</a:t>
            </a:r>
          </a:p>
          <a:p>
            <a:pPr indent="119048" algn="just"/>
            <a:r>
              <a:rPr lang="ru-RU" sz="1300" b="1" dirty="0" smtClean="0"/>
              <a:t>сотрудничество </a:t>
            </a:r>
            <a:r>
              <a:rPr lang="ru-RU" sz="1300" b="1" dirty="0"/>
              <a:t>институтов НИИЯФ МГУ, ОИЯИ, ИФВЭ, </a:t>
            </a:r>
            <a:r>
              <a:rPr lang="ru-RU" sz="1300" b="1" dirty="0" smtClean="0"/>
              <a:t>ТГУ</a:t>
            </a:r>
          </a:p>
          <a:p>
            <a:pPr indent="119048" algn="just"/>
            <a:r>
              <a:rPr lang="ru-RU" sz="1300" b="1" dirty="0" smtClean="0"/>
              <a:t>Ускоритель протонов </a:t>
            </a:r>
            <a:r>
              <a:rPr lang="ru-RU" sz="1300" b="1" dirty="0"/>
              <a:t>У-70 (ИФВЭ) </a:t>
            </a:r>
            <a:r>
              <a:rPr lang="ru-RU" sz="1300" b="1" dirty="0" smtClean="0"/>
              <a:t> </a:t>
            </a:r>
            <a:r>
              <a:rPr lang="ru-RU" sz="1300" b="1" dirty="0"/>
              <a:t>с энергией 50-70 ГэВ.</a:t>
            </a:r>
          </a:p>
          <a:p>
            <a:pPr marL="396828" indent="119048" algn="just">
              <a:buFont typeface="Arial" pitchFamily="34" charset="0"/>
              <a:buChar char="•"/>
            </a:pPr>
            <a:endParaRPr lang="ru-RU" sz="1300" b="1" dirty="0" smtClean="0"/>
          </a:p>
          <a:p>
            <a:pPr indent="119048" algn="just"/>
            <a:r>
              <a:rPr lang="ru-RU" sz="1300" b="1" dirty="0" smtClean="0"/>
              <a:t>Впервые </a:t>
            </a:r>
            <a:r>
              <a:rPr lang="ru-RU" sz="1300" b="1" dirty="0"/>
              <a:t>в </a:t>
            </a:r>
            <a:r>
              <a:rPr lang="ru-RU" sz="1300" b="1" dirty="0" smtClean="0"/>
              <a:t>России один из первых в мире в эксперименте на фиксированной мишени - </a:t>
            </a:r>
            <a:r>
              <a:rPr lang="ru-RU" sz="1300" b="1" dirty="0" smtClean="0">
                <a:solidFill>
                  <a:srgbClr val="FF0000"/>
                </a:solidFill>
              </a:rPr>
              <a:t>прецизионный </a:t>
            </a:r>
            <a:r>
              <a:rPr lang="ru-RU" sz="1300" b="1" dirty="0" err="1" smtClean="0">
                <a:solidFill>
                  <a:srgbClr val="FF0000"/>
                </a:solidFill>
              </a:rPr>
              <a:t>микростриповый</a:t>
            </a:r>
            <a:r>
              <a:rPr lang="ru-RU" sz="1300" b="1" dirty="0" smtClean="0">
                <a:solidFill>
                  <a:srgbClr val="FF0000"/>
                </a:solidFill>
              </a:rPr>
              <a:t> вершинный детектор </a:t>
            </a:r>
            <a:r>
              <a:rPr lang="ru-RU" sz="1300" b="1" dirty="0" smtClean="0"/>
              <a:t>(1997 г.). 150 </a:t>
            </a:r>
            <a:r>
              <a:rPr lang="ru-RU" sz="1300" b="1" dirty="0"/>
              <a:t>млн. событий с взаимодействиями протонов с ядрами кремния, свинца и </a:t>
            </a:r>
            <a:r>
              <a:rPr lang="ru-RU" sz="1300" b="1" dirty="0" smtClean="0"/>
              <a:t>углерода. </a:t>
            </a:r>
          </a:p>
          <a:p>
            <a:pPr indent="119048" algn="just"/>
            <a:endParaRPr lang="ru-RU" sz="1300" b="1" dirty="0" smtClean="0"/>
          </a:p>
          <a:p>
            <a:pPr indent="119048" algn="just"/>
            <a:r>
              <a:rPr lang="ru-RU" sz="1300" b="1" dirty="0" smtClean="0">
                <a:solidFill>
                  <a:srgbClr val="0070C0"/>
                </a:solidFill>
              </a:rPr>
              <a:t>Сечение </a:t>
            </a:r>
            <a:r>
              <a:rPr lang="ru-RU" sz="1300" b="1" dirty="0">
                <a:solidFill>
                  <a:srgbClr val="0070C0"/>
                </a:solidFill>
              </a:rPr>
              <a:t>образования </a:t>
            </a:r>
            <a:r>
              <a:rPr lang="ru-RU" sz="1300" b="1" dirty="0" err="1">
                <a:solidFill>
                  <a:srgbClr val="0070C0"/>
                </a:solidFill>
              </a:rPr>
              <a:t>чарма</a:t>
            </a:r>
            <a:r>
              <a:rPr lang="ru-RU" sz="1300" b="1" dirty="0">
                <a:solidFill>
                  <a:srgbClr val="0070C0"/>
                </a:solidFill>
              </a:rPr>
              <a:t> при </a:t>
            </a:r>
            <a:r>
              <a:rPr lang="ru-RU" sz="1300" b="1" dirty="0" err="1">
                <a:solidFill>
                  <a:srgbClr val="0070C0"/>
                </a:solidFill>
              </a:rPr>
              <a:t>околопороговой</a:t>
            </a:r>
            <a:r>
              <a:rPr lang="ru-RU" sz="1300" b="1" dirty="0">
                <a:solidFill>
                  <a:srgbClr val="0070C0"/>
                </a:solidFill>
              </a:rPr>
              <a:t> </a:t>
            </a:r>
            <a:r>
              <a:rPr lang="ru-RU" sz="1300" b="1" dirty="0" smtClean="0">
                <a:solidFill>
                  <a:srgbClr val="0070C0"/>
                </a:solidFill>
              </a:rPr>
              <a:t>энергии  </a:t>
            </a:r>
            <a:r>
              <a:rPr lang="ru-RU" sz="1300" b="1" dirty="0">
                <a:solidFill>
                  <a:srgbClr val="FF0000"/>
                </a:solidFill>
              </a:rPr>
              <a:t>7</a:t>
            </a:r>
            <a:r>
              <a:rPr lang="ru-RU" sz="1300" b="1" i="1" dirty="0">
                <a:solidFill>
                  <a:srgbClr val="FF0000"/>
                </a:solidFill>
              </a:rPr>
              <a:t>.</a:t>
            </a:r>
            <a:r>
              <a:rPr lang="ru-RU" sz="1300" b="1" dirty="0">
                <a:solidFill>
                  <a:srgbClr val="FF0000"/>
                </a:solidFill>
              </a:rPr>
              <a:t>1</a:t>
            </a:r>
            <a:r>
              <a:rPr lang="ru-RU" sz="1300" b="1" i="1" dirty="0">
                <a:solidFill>
                  <a:srgbClr val="FF0000"/>
                </a:solidFill>
              </a:rPr>
              <a:t>±</a:t>
            </a:r>
            <a:r>
              <a:rPr lang="ru-RU" sz="1300" b="1" dirty="0">
                <a:solidFill>
                  <a:srgbClr val="FF0000"/>
                </a:solidFill>
              </a:rPr>
              <a:t>2</a:t>
            </a:r>
            <a:r>
              <a:rPr lang="ru-RU" sz="1300" b="1" i="1" dirty="0">
                <a:solidFill>
                  <a:srgbClr val="FF0000"/>
                </a:solidFill>
              </a:rPr>
              <a:t>.</a:t>
            </a:r>
            <a:r>
              <a:rPr lang="ru-RU" sz="1300" b="1" dirty="0">
                <a:solidFill>
                  <a:srgbClr val="FF0000"/>
                </a:solidFill>
              </a:rPr>
              <a:t>4(стат.)</a:t>
            </a:r>
            <a:r>
              <a:rPr lang="ru-RU" sz="1300" b="1" i="1" dirty="0">
                <a:solidFill>
                  <a:srgbClr val="FF0000"/>
                </a:solidFill>
              </a:rPr>
              <a:t>±</a:t>
            </a:r>
            <a:r>
              <a:rPr lang="ru-RU" sz="1300" b="1" dirty="0" smtClean="0">
                <a:solidFill>
                  <a:srgbClr val="FF0000"/>
                </a:solidFill>
              </a:rPr>
              <a:t>1</a:t>
            </a:r>
            <a:r>
              <a:rPr lang="ru-RU" sz="1300" b="1" i="1" dirty="0" smtClean="0">
                <a:solidFill>
                  <a:srgbClr val="FF0000"/>
                </a:solidFill>
              </a:rPr>
              <a:t>.</a:t>
            </a:r>
            <a:r>
              <a:rPr lang="ru-RU" sz="1300" b="1" dirty="0" smtClean="0">
                <a:solidFill>
                  <a:srgbClr val="FF0000"/>
                </a:solidFill>
              </a:rPr>
              <a:t>4(</a:t>
            </a:r>
            <a:r>
              <a:rPr lang="ru-RU" sz="1300" b="1" dirty="0" err="1" smtClean="0">
                <a:solidFill>
                  <a:srgbClr val="FF0000"/>
                </a:solidFill>
              </a:rPr>
              <a:t>сист</a:t>
            </a:r>
            <a:r>
              <a:rPr lang="ru-RU" sz="1300" b="1" dirty="0" smtClean="0">
                <a:solidFill>
                  <a:srgbClr val="FF0000"/>
                </a:solidFill>
              </a:rPr>
              <a:t>.) </a:t>
            </a:r>
            <a:r>
              <a:rPr lang="ru-RU" sz="1300" b="1" dirty="0" err="1" smtClean="0">
                <a:solidFill>
                  <a:srgbClr val="FF0000"/>
                </a:solidFill>
              </a:rPr>
              <a:t>мкбн</a:t>
            </a:r>
            <a:r>
              <a:rPr lang="ru-RU" sz="1300" b="1" dirty="0" smtClean="0">
                <a:solidFill>
                  <a:srgbClr val="FF0000"/>
                </a:solidFill>
              </a:rPr>
              <a:t>/нуклон), </a:t>
            </a:r>
          </a:p>
          <a:p>
            <a:pPr indent="119048" algn="just"/>
            <a:r>
              <a:rPr lang="ru-RU" sz="1300" b="1" dirty="0" smtClean="0">
                <a:solidFill>
                  <a:srgbClr val="0070C0"/>
                </a:solidFill>
              </a:rPr>
              <a:t>Свойства </a:t>
            </a:r>
            <a:r>
              <a:rPr lang="ru-RU" sz="1300" b="1" i="1" dirty="0" smtClean="0">
                <a:solidFill>
                  <a:srgbClr val="0070C0"/>
                </a:solidFill>
              </a:rPr>
              <a:t>D</a:t>
            </a:r>
            <a:r>
              <a:rPr lang="ru-RU" sz="1300" b="1" dirty="0" smtClean="0">
                <a:solidFill>
                  <a:srgbClr val="0070C0"/>
                </a:solidFill>
              </a:rPr>
              <a:t> </a:t>
            </a:r>
            <a:r>
              <a:rPr lang="ru-RU" sz="1300" b="1" dirty="0">
                <a:solidFill>
                  <a:srgbClr val="0070C0"/>
                </a:solidFill>
              </a:rPr>
              <a:t>мезонов: зависимость сечения от атомного веса ядра мишени (</a:t>
            </a:r>
            <a:r>
              <a:rPr lang="ru-RU" sz="1300" b="1" i="1" dirty="0">
                <a:solidFill>
                  <a:srgbClr val="0070C0"/>
                </a:solidFill>
              </a:rPr>
              <a:t>A</a:t>
            </a:r>
            <a:r>
              <a:rPr lang="ru-RU" sz="1300" b="1" dirty="0">
                <a:solidFill>
                  <a:srgbClr val="0070C0"/>
                </a:solidFill>
              </a:rPr>
              <a:t>-зависимость), поведение дифференциальных сечений </a:t>
            </a:r>
            <a:r>
              <a:rPr lang="ru-RU" sz="1300" b="1" i="1" dirty="0" err="1">
                <a:solidFill>
                  <a:srgbClr val="0070C0"/>
                </a:solidFill>
              </a:rPr>
              <a:t>dσ</a:t>
            </a:r>
            <a:r>
              <a:rPr lang="ru-RU" sz="1300" b="1" i="1" dirty="0">
                <a:solidFill>
                  <a:srgbClr val="0070C0"/>
                </a:solidFill>
              </a:rPr>
              <a:t>/dp</a:t>
            </a:r>
            <a:r>
              <a:rPr lang="ru-RU" sz="1300" b="1" dirty="0">
                <a:solidFill>
                  <a:srgbClr val="0070C0"/>
                </a:solidFill>
              </a:rPr>
              <a:t>2</a:t>
            </a:r>
            <a:r>
              <a:rPr lang="ru-RU" sz="1300" b="1" i="1" dirty="0">
                <a:solidFill>
                  <a:srgbClr val="0070C0"/>
                </a:solidFill>
              </a:rPr>
              <a:t>t</a:t>
            </a:r>
            <a:r>
              <a:rPr lang="ru-RU" sz="1300" b="1" dirty="0">
                <a:solidFill>
                  <a:srgbClr val="0070C0"/>
                </a:solidFill>
              </a:rPr>
              <a:t> и </a:t>
            </a:r>
            <a:r>
              <a:rPr lang="ru-RU" sz="1300" b="1" i="1" dirty="0" err="1">
                <a:solidFill>
                  <a:srgbClr val="0070C0"/>
                </a:solidFill>
              </a:rPr>
              <a:t>dσ</a:t>
            </a:r>
            <a:r>
              <a:rPr lang="ru-RU" sz="1300" b="1" i="1" dirty="0">
                <a:solidFill>
                  <a:srgbClr val="0070C0"/>
                </a:solidFill>
              </a:rPr>
              <a:t>/</a:t>
            </a:r>
            <a:r>
              <a:rPr lang="ru-RU" sz="1300" b="1" i="1" dirty="0" err="1">
                <a:solidFill>
                  <a:srgbClr val="0070C0"/>
                </a:solidFill>
              </a:rPr>
              <a:t>dx</a:t>
            </a:r>
            <a:r>
              <a:rPr lang="ru-RU" sz="1300" b="1" dirty="0" err="1">
                <a:solidFill>
                  <a:srgbClr val="0070C0"/>
                </a:solidFill>
              </a:rPr>
              <a:t>F</a:t>
            </a:r>
            <a:r>
              <a:rPr lang="ru-RU" sz="1300" b="1" dirty="0">
                <a:solidFill>
                  <a:srgbClr val="0070C0"/>
                </a:solidFill>
              </a:rPr>
              <a:t>, зависимость параметра </a:t>
            </a:r>
            <a:r>
              <a:rPr lang="ru-RU" sz="1300" b="1" i="1" dirty="0" err="1">
                <a:solidFill>
                  <a:srgbClr val="0070C0"/>
                </a:solidFill>
              </a:rPr>
              <a:t>α </a:t>
            </a:r>
            <a:r>
              <a:rPr lang="ru-RU" sz="1300" b="1" dirty="0">
                <a:solidFill>
                  <a:srgbClr val="0070C0"/>
                </a:solidFill>
              </a:rPr>
              <a:t>от кинематических переменных</a:t>
            </a:r>
            <a:r>
              <a:rPr lang="ru-RU" sz="1300" b="1" dirty="0" smtClean="0">
                <a:solidFill>
                  <a:srgbClr val="0070C0"/>
                </a:solidFill>
              </a:rPr>
              <a:t>.</a:t>
            </a:r>
          </a:p>
          <a:p>
            <a:pPr indent="119048" algn="just"/>
            <a:r>
              <a:rPr lang="ru-RU" sz="1300" b="1" dirty="0" smtClean="0">
                <a:solidFill>
                  <a:srgbClr val="0070C0"/>
                </a:solidFill>
              </a:rPr>
              <a:t> Показано</a:t>
            </a:r>
            <a:r>
              <a:rPr lang="ru-RU" sz="1300" b="1" dirty="0">
                <a:solidFill>
                  <a:srgbClr val="0070C0"/>
                </a:solidFill>
              </a:rPr>
              <a:t>, что при множественностях заряженных пионов в интервале 16-28 наблюдается экспоненциальный спад сечения с показателем ~0,85</a:t>
            </a:r>
            <a:r>
              <a:rPr lang="ru-RU" sz="1300" b="1" dirty="0" smtClean="0">
                <a:solidFill>
                  <a:srgbClr val="0070C0"/>
                </a:solidFill>
              </a:rPr>
              <a:t>.</a:t>
            </a:r>
            <a:endParaRPr lang="ru-RU" sz="1300" b="1" dirty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251445"/>
            <a:ext cx="3998498" cy="92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672" y="0"/>
            <a:ext cx="1675110" cy="156010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5003973"/>
            <a:ext cx="3169991" cy="14174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3768" y="6516141"/>
            <a:ext cx="3816176" cy="2878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1300" b="1" dirty="0" smtClean="0">
                <a:solidFill>
                  <a:srgbClr val="C00000"/>
                </a:solidFill>
              </a:rPr>
              <a:t>Модернизированная установка СВД, 2015 г.</a:t>
            </a:r>
            <a:endParaRPr lang="ru-RU" sz="13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2160" y="4715941"/>
            <a:ext cx="5760640" cy="112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9048" algn="just"/>
            <a:r>
              <a:rPr lang="ru-RU" sz="1200" b="1" dirty="0" smtClean="0"/>
              <a:t>В зимнем (28.11.2015 - 18.12.2015) сеансе набор статистики с жидководородной мишенью. В составе оборудования были запущены:</a:t>
            </a:r>
          </a:p>
          <a:p>
            <a:pPr marL="396828" indent="119048" algn="just">
              <a:buFont typeface="Arial" pitchFamily="34" charset="0"/>
              <a:buChar char="•"/>
            </a:pPr>
            <a:r>
              <a:rPr lang="ru-RU" sz="1200" b="1" dirty="0" smtClean="0"/>
              <a:t>10 плоскостей вершинного детектора;</a:t>
            </a:r>
          </a:p>
          <a:p>
            <a:pPr marL="396828" indent="119048" algn="just">
              <a:buFont typeface="Arial" pitchFamily="34" charset="0"/>
              <a:buChar char="•"/>
            </a:pPr>
            <a:r>
              <a:rPr lang="ru-RU" sz="1200" b="1" dirty="0" smtClean="0"/>
              <a:t>9 плоскостей дрейфовых трубок;</a:t>
            </a:r>
          </a:p>
          <a:p>
            <a:pPr marL="396828" indent="119048" algn="just">
              <a:buFont typeface="Arial" pitchFamily="34" charset="0"/>
              <a:buChar char="•"/>
            </a:pPr>
            <a:r>
              <a:rPr lang="ru-RU" sz="1200" b="1" dirty="0" smtClean="0"/>
              <a:t>полупроводниковый </a:t>
            </a:r>
            <a:r>
              <a:rPr lang="ru-RU" sz="1200" b="1" dirty="0" err="1" smtClean="0"/>
              <a:t>годоскоп</a:t>
            </a:r>
            <a:r>
              <a:rPr lang="ru-RU" sz="1200" b="1" dirty="0" smtClean="0"/>
              <a:t>;</a:t>
            </a:r>
          </a:p>
          <a:p>
            <a:pPr marL="396828" indent="119048" algn="just">
              <a:buFont typeface="Arial" pitchFamily="34" charset="0"/>
              <a:buChar char="•"/>
            </a:pPr>
            <a:r>
              <a:rPr lang="ru-RU" sz="1200" b="1" dirty="0" smtClean="0"/>
              <a:t>детектор </a:t>
            </a:r>
            <a:r>
              <a:rPr lang="ru-RU" sz="1200" b="1" dirty="0" err="1" smtClean="0"/>
              <a:t>гамма-квантов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76216" y="6372125"/>
            <a:ext cx="3384375" cy="60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Разработка новой трековой системы,</a:t>
            </a:r>
          </a:p>
          <a:p>
            <a:r>
              <a:rPr lang="ru-RU" sz="1200" b="1" dirty="0" smtClean="0"/>
              <a:t> адаптированной для работы с пучком </a:t>
            </a:r>
          </a:p>
          <a:p>
            <a:r>
              <a:rPr lang="ru-RU" sz="1200" b="1" dirty="0" smtClean="0"/>
              <a:t>ионов углерода</a:t>
            </a:r>
            <a:endParaRPr lang="ru-RU" sz="1200" b="1" dirty="0"/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24" y="6300117"/>
            <a:ext cx="1836266" cy="87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 bwMode="auto">
          <a:xfrm>
            <a:off x="7416576" y="6516141"/>
            <a:ext cx="288032" cy="158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 bwMode="auto">
          <a:xfrm rot="5400000" flipH="1" flipV="1">
            <a:off x="6228444" y="3095761"/>
            <a:ext cx="504056" cy="28803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7262</TotalTime>
  <Words>2464</Words>
  <Application>Microsoft Office PowerPoint</Application>
  <PresentationFormat>Произвольный</PresentationFormat>
  <Paragraphs>385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Эксперимент ZEUS на  ep-коллайдере HERA ( DESY,Hamburg )  - c 1993г.  член  коллаборации ZEUS (50 институтов из 15 стран  Европы, Америки и Азии)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Эдуард</dc:creator>
  <cp:lastModifiedBy>Эдуард</cp:lastModifiedBy>
  <cp:revision>97</cp:revision>
  <cp:lastPrinted>1601-01-01T00:00:00Z</cp:lastPrinted>
  <dcterms:created xsi:type="dcterms:W3CDTF">2015-12-19T18:52:22Z</dcterms:created>
  <dcterms:modified xsi:type="dcterms:W3CDTF">2016-02-04T09:33:49Z</dcterms:modified>
</cp:coreProperties>
</file>